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2.xml" ContentType="application/inkml+xml"/>
  <Override PartName="/ppt/ink/ink3.xml" ContentType="application/inkml+xml"/>
  <Override PartName="/ppt/theme/theme1.xml" ContentType="application/vnd.openxmlformats-officedocument.theme+xml"/>
  <Override PartName="/ppt/ink/ink1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54" r:id="rId94"/>
    <p:sldId id="348" r:id="rId95"/>
    <p:sldId id="349" r:id="rId96"/>
    <p:sldId id="350" r:id="rId97"/>
    <p:sldId id="351" r:id="rId98"/>
    <p:sldId id="352" r:id="rId99"/>
    <p:sldId id="353" r:id="rId100"/>
  </p:sldIdLst>
  <p:sldSz cx="18288000" cy="10287000"/>
  <p:notesSz cx="6858000" cy="9144000"/>
  <p:embeddedFontLst>
    <p:embeddedFont>
      <p:font typeface="Canva Sans Bold" panose="020B0604020202020204" charset="0"/>
      <p:regular r:id="rId101"/>
    </p:embeddedFont>
    <p:embeddedFont>
      <p:font typeface="Codec Pro Bold" panose="020B0604020202020204" charset="0"/>
      <p:regular r:id="rId102"/>
    </p:embeddedFont>
    <p:embeddedFont>
      <p:font typeface="Gotham" panose="020B0604020202020204" charset="0"/>
      <p:regular r:id="rId103"/>
    </p:embeddedFont>
    <p:embeddedFont>
      <p:font typeface="Gotham Bold" panose="020B0604020202020204" charset="0"/>
      <p:regular r:id="rId104"/>
    </p:embeddedFont>
    <p:embeddedFont>
      <p:font typeface="Gotham Bold Italics" panose="020B0604020202020204" charset="0"/>
      <p:regular r:id="rId105"/>
    </p:embeddedFont>
    <p:embeddedFont>
      <p:font typeface="Open Sans" panose="020B0606030504020204" pitchFamily="34" charset="0"/>
      <p:regular r:id="rId106"/>
    </p:embeddedFont>
    <p:embeddedFont>
      <p:font typeface="Open Sans Bold" panose="020B0806030504020204" charset="0"/>
      <p:regular r:id="rId107"/>
    </p:embeddedFont>
    <p:embeddedFont>
      <p:font typeface="TESTING IFS" panose="020B0604020202020204" charset="0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9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ustomXml" Target="../customXml/item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115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4:48:44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553 106 24575,'-3'86'0,"-16"92"0,6-72 0,-24 199 0,-11 103 0,29 3 0,23-285 0,-5 174 0,-7-239 0,-3-1 0,-32 100 0,-7 29 0,39-131 0,-36 213 0,41-217 0,2 0 0,3 0 0,5 58 0,-2-93 0,1 1 0,0-1 0,2 1 0,0-1 0,1 0 0,13 28 0,-18-46 0,-1 0 0,1 0 0,-1 0 0,1 0 0,0 0 0,0 0 0,0 0 0,-1 0 0,1 0 0,0 0 0,0-1 0,0 1 0,0 0 0,0-1 0,2 2 0,-3-2 0,1 0 0,-1 0 0,1 0 0,-1 0 0,1 0 0,0 0 0,-1 0 0,1 0 0,-1 0 0,1-1 0,-1 1 0,1 0 0,-1 0 0,1 0 0,-1-1 0,1 1 0,-1 0 0,1-1 0,-1 1 0,1 0 0,-1-1 0,0 1 0,1-1 0,2-3 0,0 0 0,-1 0 0,0 0 0,0 0 0,0 0 0,3-10 0,5-23 0,-2 0 0,-1-1 0,2-71 0,-4 49 0,47-1380 0,-57 1370 0,-3 1 0,-4 0 0,-23-83 0,20 90 0,-10-26 0,-55-129 0,69 185 0,1-2 0,2 1 0,1-1 0,-3-47 0,8 57 0,-1 10 0,0 0 0,-1 1 0,-1-1 0,0 1 0,-8-16 0,-14-38 0,20 36 0,-5-49 0,7 46 0,-9-42 0,11 65 0,-1 0 0,0 0 0,-1 1 0,0-1 0,0 1 0,-1 0 0,-12-16 0,6 12-455,1-2 0,-9-16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4:49:13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1747 2331 24575,'0'1154'0,"-1"-1164"0,-1 0 0,0 0 0,-1 0 0,-6-14 0,-2-6 0,-3-15 0,3 8 0,1 0 0,-6-41 0,5 10 0,-2 0 0,-3 1 0,-32-83 0,6 23 0,29 82 0,-2 1 0,-1 0 0,-3 2 0,-38-67 0,53 104 0,1 0 0,-2 1 0,1 0 0,0 0 0,-1 0 0,0 0 0,0 1 0,0-1 0,0 1 0,0 1 0,-1-1 0,1 1 0,-1 0 0,0 0 0,0 0 0,0 1 0,1 0 0,-1 0 0,0 1 0,0 0 0,0 0 0,0 0 0,0 0 0,0 1 0,0 0 0,0 1 0,0-1 0,0 1 0,1 0 0,-1 0 0,1 1 0,-7 4 0,4-3 0,0 1 0,-1-1 0,1-1 0,-1 1 0,-15 3 0,21-7 0,1 0 0,-1 0 0,1 1 0,-1-1 0,0-1 0,1 1 0,-1 0 0,1-1 0,-1 1 0,1-1 0,-1 0 0,1 0 0,-1 0 0,1 0 0,-1 0 0,1-1 0,0 1 0,0-1 0,0 1 0,0-1 0,0 0 0,0 0 0,0 1 0,1-1 0,-4-5 0,0-2 0,1-1 0,0 1 0,0-1 0,1 0 0,0 0 0,1 0 0,0-1 0,-1-17 0,-4-20 0,-20-120 0,20 115 0,6 47 0,0 0 0,0 0 0,-1 0 0,0 1 0,0-1 0,0 0 0,-5-6 0,6 10 0,1 1 0,-1 0 0,0 0 0,0 0 0,1 0 0,-1 0 0,0 0 0,0 0 0,0 0 0,0 1 0,0-1 0,0 0 0,0 0 0,0 1 0,0-1 0,-1 1 0,1-1 0,0 1 0,0-1 0,-1 1 0,1 0 0,0-1 0,0 1 0,-1 0 0,1 0 0,0 0 0,-1 0 0,1 0 0,0 1 0,-1-1 0,1 0 0,0 1 0,0-1 0,0 0 0,-1 1 0,1-1 0,0 1 0,-2 1 0,-4 3 0,1 1 0,-1-1 0,1 1 0,1 0 0,-1 0 0,1 1 0,0 0 0,1 0 0,0 0 0,0 0 0,-5 14 0,-3 11 0,-12 52 0,13-42 0,-34 97 0,36-116 0,-1-1 0,0-1 0,-28 41 0,22-40 0,0 0 0,0-1 0,-32 31 0,41-46 0,0 0 0,0 0 0,-1-1 0,0 0 0,-1 0 0,1-1 0,-1 0 0,1-1 0,-1 1 0,0-2 0,-13 3 0,17-4 0,0 0 0,0 0 0,0-1 0,0 0 0,0 0 0,0 0 0,-1 0 0,1-1 0,0 0 0,0 0 0,0-1 0,0 1 0,0-1 0,-6-3 0,7 2 0,1 1 0,-1-1 0,1 0 0,0 0 0,0-1 0,0 1 0,0-1 0,1 1 0,-1-1 0,1 0 0,0 0 0,0 0 0,0 0 0,1 0 0,0 0 0,-1 0 0,0-8 0,0-6 0,0-1 0,1 0 0,2-24 0,0 28 0,0 0 0,-1 0 0,-1 0 0,-1 0 0,-6-26 0,8 38 0,-1 1 0,1-1 0,-1 1 0,0 0 0,0 0 0,0-1 0,0 1 0,0 0 0,-1 0 0,1 0 0,0 0 0,-1 0 0,0 1 0,1-1 0,-1 0 0,0 1 0,0-1 0,0 1 0,0 0 0,0-1 0,-1 1 0,1 0 0,0 0 0,0 1 0,-1-1 0,1 0 0,0 1 0,-1-1 0,1 1 0,-4 0 0,2 1 0,-1-1 0,0 1 0,1 1 0,-1-1 0,1 1 0,0 0 0,-1 0 0,1 0 0,0 0 0,0 1 0,0 0 0,1 0 0,-1 0 0,-4 5 0,-1 1 0,1 1 0,0-1 0,0 1 0,1 1 0,1 0 0,0 0 0,0 0 0,1 0 0,-6 19 0,6-8 0,1-1 0,0 1 0,2 0 0,0 36 0,2-49 0,1 1 0,-1 0 0,-1 0 0,0 0 0,0 0 0,-3 10 0,3-18 0,1-1 0,-1 1 0,1 0 0,-1-1 0,0 1 0,1-1 0,-1 1 0,0-1 0,0 0 0,0 1 0,0-1 0,0 0 0,-1 1 0,1-1 0,0 0 0,-1 0 0,1 0 0,0 0 0,-1 0 0,1-1 0,-1 1 0,1 0 0,-1-1 0,0 1 0,1-1 0,-1 1 0,0-1 0,1 0 0,-1 0 0,0 0 0,1 0 0,-1 0 0,0 0 0,0 0 0,1-1 0,-4 0 0,-8-3 0,0 0 0,0-1 0,1-1 0,-1 0 0,1-1 0,1 0 0,-14-10 0,24 16 0,0 0 0,0 1 0,0-1 0,1 0 0,-1 0 0,0 1 0,0-1 0,0 0 0,0 0 0,1 0 0,-1 0 0,0 0 0,1 0 0,-1 0 0,1 0 0,-1 0 0,1 0 0,0-1 0,-1 1 0,1 0 0,0 0 0,0 0 0,0-1 0,0 1 0,0-1 0,0 0 0,1 1 0,0 0 0,0 0 0,0 0 0,0 0 0,0 0 0,0 0 0,0 0 0,0 0 0,0 1 0,0-1 0,0 0 0,1 1 0,-1-1 0,0 0 0,0 1 0,3-1 0,8-2 0,0 0 0,0 1 0,18 0 0,251 1 0,-15 1 0,-213-3 0,0-3 0,-1-1 0,55-17 0,-28 2 0,-10 1 0,0 3 0,98-11 0,-114 21 0,-1-2 0,0-3 0,91-34 0,-66 20 0,-45 18 0,0 1 0,0 1 0,1 2 0,41-1 0,135 8 0,-86 1 0,323-3 0,-444 0 0,12 0 0,-1 1 0,28 4 0,-39-5 0,0 0 0,0 0 0,0 1 0,0-1 0,0 1 0,0-1 0,0 1 0,0 0 0,0 0 0,0 0 0,0 0 0,-1 0 0,1 0 0,0 1 0,-1-1 0,1 0 0,-1 1 0,0-1 0,1 1 0,-1 0 0,0-1 0,0 1 0,0 0 0,0 0 0,0 0 0,0 0 0,0 0 0,0 3 0,-1-3 0,0-1 0,-1 0 0,1 1 0,0-1 0,-1 0 0,1 1 0,-1-1 0,1 0 0,-1 0 0,0 1 0,1-1 0,-1 0 0,0 0 0,0 0 0,0 0 0,0 0 0,0 0 0,0 0 0,0 0 0,0-1 0,0 1 0,0 0 0,-1-1 0,1 1 0,0-1 0,-2 2 0,-37 8 0,40-10 0,-54 7 0,1-3 0,-1-2 0,-55-6 0,9 1 0,-346 3 0,406 2 0,0 3 0,1 1 0,0 1 0,-48 17 0,-68 14 0,133-36 0,0 2 0,0 0 0,1 2 0,0 0 0,0 1 0,0 1 0,1 2 0,-25 13 0,-166 104 0,162-107 0,39-17 0,1 1 0,0 0 0,0 0 0,0 1 0,0 0 0,-14 11 0,-76 60 0,98-75 0,0-1 0,1 1 0,-1-1 0,0 1 0,0 0 0,0-1 0,0 1 0,1 0 0,-1 0 0,0-1 0,1 1 0,-1 0 0,1 0 0,-1 0 0,1 0 0,-1 0 0,1 0 0,0 0 0,-1 0 0,1 0 0,0 2 0,0-2 0,0-1 0,1 1 0,-1 0 0,1-1 0,-1 1 0,1-1 0,-1 1 0,1 0 0,0-1 0,-1 1 0,1-1 0,0 0 0,-1 1 0,1-1 0,0 1 0,-1-1 0,1 0 0,0 0 0,0 1 0,0-1 0,1 0 0,9 2 0,0-1 0,1 0 0,11-1 0,-15 0 0,33 0 0,71-1 0,-100 0 0,1-1 0,-1 0 0,0-1 0,0 0 0,0 0 0,21-11 0,-10 2 0,0 2 0,1 1 0,0 0 0,0 2 0,1 1 0,0 1 0,0 1 0,1 1 0,42 1 0,-14 1 0,1 4 0,99 15 0,-85-6 0,135 7 0,72-20 0,-108-1 0,323 2 0,-463 1 0,0 2 0,0 1 0,32 10 0,-28-7 0,60 7 0,-15-10 0,112-8 0,-179 3 0,0 0 0,1-1 0,-1-1 0,0 1 0,0-2 0,0 0 0,-1 0 0,1 0 0,-1-1 0,0-1 0,-1 1 0,1-2 0,-1 1 0,0-1 0,0 0 0,-1-1 0,0 1 0,9-14 0,-9 9 0,0 0 0,-1 1 0,0-2 0,-1 1 0,-1-1 0,0 0 0,0 0 0,-1 0 0,-1 0 0,0 0 0,-1-1 0,-1 1 0,-1-27 0,-1 31 0,0 0 0,0 0 0,-1 0 0,0 1 0,-1-1 0,0 1 0,0-1 0,0 1 0,-11-13 0,3 5 0,-1 2 0,0-1 0,-25-20 0,25 26 0,0-1 0,-1 2 0,-1 0 0,1 1 0,-1 0 0,0 1 0,-28-6 0,10 4 0,-1 2 0,-56-4 0,-31 8 0,72 2 0,0-1 0,0-3 0,-82-16 0,57 0 0,0-2 0,-114-53 0,173 69 0,0 0 0,0 0 0,-1 2 0,0 0 0,1 1 0,-20-1 0,-94 1 0,14 2 0,96-2 0,0 0 0,0-2 0,0 0 0,0-1 0,-29-14 0,29 11 0,0 2 0,-1 0 0,-1 0 0,-29-4 0,-19 6 0,-119 7 0,112 1 0,-78-7 0,141 3 0,-1-1 0,0-1 0,1 0 0,0-1 0,-1 0 0,2-1 0,-1-1 0,0 0 0,1-1 0,0 0 0,-11-9 0,-11-9 0,-1 2 0,-74-35 0,-82-22 0,186 78 0,-6-3 0,0 0 0,1-1 0,0 0 0,1-1 0,-13-11 0,12 9 0,0 1 0,-1 0 0,0 1 0,-16-8 0,-2 3 0,1-2 0,0 0 0,1-2 0,1-1 0,1-1 0,0-2 0,-40-40 0,55 47 0,1 0 0,1 0 0,-12-28 0,-9-12 0,23 43 0,0 0 0,0-1 0,1 1 0,0-1 0,-3-12 0,7 20 0,1 1 0,-1 0 0,1 0 0,0 0 0,-1-1 0,1 1 0,0 0 0,0 0 0,0-1 0,0 1 0,1 0 0,-1 0 0,1-1 0,-1 1 0,1 0 0,0 0 0,0 0 0,0 0 0,0 0 0,0 0 0,0 0 0,1 0 0,-1 0 0,1 1 0,-1-1 0,1 0 0,0 1 0,-1 0 0,1-1 0,0 1 0,0 0 0,0 0 0,4-2 0,1 0 0,0 1 0,0 0 0,0 0 0,0 1 0,0 0 0,1 0 0,-1 0 0,1 1 0,-1 0 0,10 2 0,9 2 0,41 13 0,15 2 0,-15-12 0,0-3 0,117-9 0,-129-2 0,0-2 0,59-19 0,-68 15 0,1 2 0,1 2 0,71-4 0,-84 12 0,240 5 0,-267-3 0,0 0 0,0 0 0,0 1 0,0 0 0,0 1 0,0 0 0,-1 0 0,12 6 0,-15-6 0,0-1 0,-1 1 0,1 0 0,-1 0 0,1 1 0,-1-1 0,0 1 0,0 0 0,-1 0 0,1 0 0,-1 0 0,0 0 0,0 0 0,0 0 0,-1 1 0,2 5 0,11 62 0,-11-54 0,-1-1 0,2 1 0,1-1 0,0 1 0,1-1 0,0-1 0,2 1 0,10 17 0,44 46 0,-33-44 0,28 44 0,-49-67 0,-1 1 0,0 0 0,0 1 0,-2-1 0,0 1 0,0 0 0,2 20 0,-4-14 0,0 1 0,-2-1 0,-1 36 0,0-53 0,0 1 0,-1-1 0,1 1 0,-1-1 0,0 1 0,-1-1 0,1 1 0,-1-1 0,0 0 0,0 0 0,0 0 0,0 0 0,-1 0 0,1 0 0,-1-1 0,0 1 0,0-1 0,-1 0 0,1 0 0,-1 0 0,1 0 0,-1-1 0,-7 4 0,-5-1 0,0 0 0,0-2 0,0 0 0,0-1 0,-20 1 0,-44 6 0,13 1 0,-1-2 0,-1-4 0,-72-4 0,108 0 0,20 0 0,0-1 0,1 0 0,-1-1 0,0 0 0,1-1 0,0 0 0,0-1 0,0-1 0,-12-5 0,18 7 0,0-1 0,0 0 0,1 0 0,-1 0 0,1-1 0,0 0 0,0 0 0,0 0 0,1 0 0,0-1 0,0 0 0,0 0 0,1 0 0,0 0 0,0 0 0,0-1 0,1 1 0,-2-8 0,1-4 0,0 0 0,1 1 0,0-1 0,2 0 0,2-29 0,-1 41 0,-1 0 0,1 1 0,0-1 0,0 0 0,1 1 0,-1-1 0,1 1 0,1-1 0,-1 1 0,1 0 0,0 0 0,0 0 0,0 0 0,1 1 0,-1-1 0,1 1 0,0 0 0,1 0 0,-1 0 0,1 1 0,4-4 0,-7 6 0,0 1 0,0-1 0,0 0 0,0 1 0,0-1 0,0 1 0,0-1 0,1 1 0,-1 0 0,0 0 0,0 0 0,0 0 0,0 0 0,0 1 0,0-1 0,0 0 0,0 1 0,0 0 0,3 0 0,-2 1 0,0 0 0,1 1 0,-1-1 0,0 1 0,0-1 0,-1 1 0,1 0 0,0 0 0,3 5 0,1 4 0,0 0 0,-1 0 0,-1 1 0,8 24 0,-3-11 0,1 0 0,0-1 0,24 37 0,-20-38 0,-2 0 0,0 1 0,9 30 0,-14-37 0,-4-24 0,-3-33 0,-1 35 0,-4-536 0,4 515 0,-1 0 0,-7-38 0,7 56 0,0 1 0,-1 0 0,0 0 0,0 0 0,0 0 0,-1 0 0,0 0 0,0 0 0,0 1 0,-1-1 0,1 1 0,-1 0 0,-1 0 0,-8-8 0,10 12 0,1-1 0,0 1 0,-1 0 0,1-1 0,-1 1 0,1 0 0,-1 0 0,0 1 0,1-1 0,-1 0 0,0 1 0,0 0 0,1 0 0,-1 0 0,0 0 0,0 0 0,0 0 0,1 1 0,-1-1 0,0 1 0,1 0 0,-1 0 0,0 0 0,-3 2 0,-5 4 0,0 0 0,1 0 0,0 1 0,-13 13 0,15-13 0,-1 0 0,1-1 0,-16 10 0,11-11 0,0-1 0,-1-1 0,0 0 0,-27 3 0,27-4 0,-1-1 0,1 2 0,0 0 0,-19 8 0,28-10 0,1 0 0,0 1 0,1-1 0,-1 1 0,0 0 0,1 0 0,0 0 0,-1 0 0,1 1 0,0-1 0,1 1 0,-1 0 0,1 0 0,0 0 0,0 0 0,0 0 0,0 1 0,-1 5 0,-2 17 0,1 0 0,1 0 0,2 0 0,0 1 0,6 37 0,-3-6 0,-1-54 0,-1 6 0,0 1 0,1 0 0,1-1 0,3 14 0,-4-23 0,-1 0 0,1 0 0,0 0 0,-1 0 0,1 0 0,0 0 0,1 0 0,-1 0 0,0 0 0,0 0 0,1 0 0,-1-1 0,1 1 0,-1-1 0,1 1 0,0-1 0,0 1 0,0-1 0,0 0 0,0 0 0,0 0 0,0 0 0,0 0 0,0-1 0,0 1 0,0 0 0,0-1 0,4 1 0,2-2 0,0 0 0,0 0 0,-1 0 0,1-1 0,0 0 0,-1 0 0,1-1 0,-1 0 0,0 0 0,0-1 0,0 0 0,12-9 0,-4 1 0,0-1 0,0-1 0,24-30 0,15-26 0,39-46 0,-88 111 0,-1 0 0,0 0 0,0-1 0,0 1 0,-1-1 0,0 0 0,0 0 0,4-11 0,-7 15 0,0 0 0,1 0 0,-1 0 0,0 1 0,0-1 0,0 0 0,0 0 0,-1 0 0,1 1 0,0-1 0,-1 0 0,1 0 0,-1 1 0,0-1 0,1 0 0,-1 1 0,0-1 0,0 1 0,0-1 0,0 1 0,0-1 0,0 1 0,-1 0 0,1-1 0,-1 1 0,1 0 0,0 0 0,-1 0 0,0 0 0,1 0 0,-1 0 0,1 1 0,-1-1 0,0 1 0,0-1 0,-1 0 0,-13-3 0,1 0 0,-24-2 0,30 6 0,-1-1 0,0-1 0,1 0 0,0 0 0,-1-1 0,1 0 0,0 0 0,0-1 0,-13-8 0,21 11 0,0 1 0,0 0 0,1-1 0,-1 1 0,0-1 0,1 1 0,-1-1 0,0 1 0,1-1 0,-1 0 0,0 1 0,1-1 0,-1 0 0,1 1 0,-1-1 0,1 0 0,0 0 0,-1 1 0,1-1 0,0 0 0,0 0 0,-1 0 0,1 0 0,0 1 0,0-1 0,0 0 0,0 0 0,0 0 0,0 0 0,0 0 0,0 1 0,0-1 0,1 0 0,-1-1 0,2 1 0,-1-1 0,1 1 0,-1-1 0,1 1 0,0 0 0,-1 0 0,1 0 0,0 0 0,0 0 0,0 0 0,0 1 0,0-1 0,0 1 0,4-1 0,25-4 0,0 1 0,0 2 0,56 4 0,144 15 0,138 37-164,156 56-655,1243 341-2130,-1343-319 1966,-114-24 0,-300-104 939,317 125-1878,-315-123 1822,0 0 1,0 1-1,0 0 0,21 17 1,-31-22 170,0 1 1,-1-1 0,0 1-1,0 0 1,1 0 0,-2 0-1,1 0 1,0 0 0,-1 0 0,1 0-1,-1 0 1,0 1 0,0-1-1,0 0 1,0 1 0,-1-1-1,1 1 1,-1-1 0,0 1 0,0-1-1,-1 1 1,1-1 0,-1 5-1,-1 3 258,0-1 0,-1 1 0,0-1 0,-1 1 0,0-1 0,-1-1 0,1 1 0,-9 10 0,10-15-158,-1 0-1,0-1 1,-1 0-1,1 0 0,-1 0 1,0 0-1,0-1 1,0 0-1,0 0 1,-1 0-1,1 0 0,-1-1 1,0 0-1,0 0 1,1-1-1,-10 2 1,-46 3 72,0-3 1,-108-7 0,58 0-192,90 4-52,-194-8 0,172 4 0,0-2 0,-80-22 0,100 21 0,1-1 0,1-1 0,0-1 0,0-1 0,1-1 0,0 0 0,1-2 0,0 0 0,1-1 0,1-1 0,1-1 0,-18-22 0,-59-99 0,36 48 0,42 68 0,0-2 0,2 0 0,0 0 0,2-1 0,1-1 0,1 0 0,1 0 0,1 0 0,2-1 0,0 0 0,2-1 0,1 1 0,2-33 0,1 48 0,1 1 0,0 0 0,1 0 0,1 0 0,-1 0 0,2 1 0,6-14 0,48-68 0,-9 15 0,-28 38 0,-11 18 0,1 0 0,29-39 0,-40 59 0,0 0 0,-1 0 0,1 0 0,0 0 0,0 0 0,0 0 0,0 0 0,0 0 0,0 0 0,0 0 0,0 1 0,0-1 0,0 0 0,1 1 0,-1-1 0,0 1 0,0-1 0,1 1 0,-1 0 0,0 0 0,1-1 0,-1 1 0,3 0 0,-3 1 0,0 0 0,0-1 0,0 1 0,0 0 0,0 0 0,0 0 0,0 0 0,-1 0 0,1 0 0,0 0 0,0 0 0,-1 0 0,1 0 0,-1 0 0,1 1 0,-1-1 0,1 0 0,-1 0 0,0 2 0,3 11 0,-1 0 0,-1 0 0,0 18 0,-1-28 0,-6 746 0,6 168 0,-3-857 0,-18 98 0,0 6 0,21-392 0,-3 121 0,15-157 0,-3 192 0,34-218 0,-30 209 0,5-135 0,-19-85 0,-1 116 0,2-592 0,-17 1147 0,-12 19 0,-6 48 0,-17 13 0,-74 497 0,101-809 0,-29 182 0,43-229 0,1 143 0,13-52 0,0-231 0,12-72 0,99-430-405,39 2 0,-48 247 405,-97 268 118,-3-1 1,0 0 0,-2 0-1,-2 0 1,-5-65-1,1 25-19,0-618-99,3 415 0,1 266 0,-3-36 0,2 45 0,-1-1 0,1 1 0,-1-1 0,1 1 0,-1-1 0,0 1 0,0-1 0,0 1 0,0 0 0,0 0 0,-1-1 0,1 1 0,-1 0 0,-2-3 0,4 5 0,0 0 0,0 0 0,-1 0 0,1 0 0,0-1 0,0 1 0,-1 0 0,1 0 0,0 0 0,0 0 0,-1 0 0,1 0 0,0 0 0,0 0 0,-1 0 0,1 0 0,0 0 0,0 0 0,-1 0 0,1 0 0,0 0 0,-1 0 0,1 0 0,0 0 0,0 0 0,-1 0 0,1 0 0,0 0 0,0 1 0,0-1 0,-1 0 0,1 0 0,0 0 0,0 0 0,-1 1 0,1-1 0,0 0 0,0 0 0,0 0 0,-1 1 0,-6 15 0,1 16 0,0 25 0,3-1 0,8 100 0,28 112 0,2 5 0,-11 560-865,-23-772 853,-7 318 12,-1-257 0,-25 131 0,15-177 236,-30 79 1,-11 50 167,28-78-404,-5-2 0,-59 137 0,82-223 0,8-24 0,-1 0 0,0 0 0,-8 15 0,12-28 0,0 0 0,0 1 0,-1-1 0,1 0 0,-1 0 0,1 0 0,-1 0 0,0 0 0,0 0 0,0 0 0,0 0 0,0-1 0,0 1 0,0-1 0,-1 0 0,1 0 0,0 1 0,-1-2 0,1 1 0,-1 0 0,0 0 0,1-1 0,-5 1 0,4-1 0,0 0 0,0-1 0,1 0 0,-1 1 0,0-1 0,0 0 0,1 0 0,-1-1 0,0 1 0,1 0 0,-1-1 0,1 0 0,0 1 0,-1-1 0,1 0 0,0 0 0,0-1 0,-3-3 0,-1-3 0,0 0 0,1 0 0,-9-19 0,5 4 0,2 0 0,0-1 0,1 0 0,1 0 0,-1-34 0,1-134 0,5 142 0,6-2000 0,-6 1477 0,-18 981 0,-11 113 0,30 6 0,1-211 0,-1-291 0,2 0 0,1 0 0,1-1 0,1 1 0,1-1 0,17 38 0,1 8 0,-18-47 0,1-1 0,1 0 0,1-1 0,23 37 0,-28-51 0,0 1 0,1 0 0,-1-1 0,1 0 0,1-1 0,-1 1 0,1-1 0,0 0 0,0-1 0,0 0 0,1 0 0,0 0 0,-1-1 0,1 0 0,0-1 0,11 3 0,19-1 0,0-2 0,0-1 0,45-5 0,-13 0 0,-53 3 0,0 0 0,-1-1 0,1-1 0,-1 0 0,1-2 0,-1 0 0,-1 0 0,1-1 0,-1-1 0,0-1 0,18-12 0,-21 12 0,-1-1 0,-1-1 0,1 0 0,-1 0 0,-1-1 0,0 0 0,-1 0 0,0-1 0,0 0 0,-2-1 0,1 0 0,-1 0 0,6-21 0,10-54 0,12-100 0,-11 51 0,40-140 0,-44 203 0,27-221 0,-34 193 0,15-305 0,-29-4 0,-1 131 0,4 231 0,0-2 0,-2 1 0,-2-1 0,-12-59 0,9 78 0,3 16 0,0 0 0,-1 0 0,-7-18 0,10 31 0,-1-1 0,0 0 0,0 1 0,0-1 0,0 1 0,0 0 0,-1 0 0,1 0 0,-1 0 0,0 0 0,0 1 0,0-1 0,0 1 0,0-1 0,-1 1 0,1 0 0,-1 1 0,-3-2 0,5 2 0,0 0 0,0 1 0,-1-1 0,1 1 0,0 0 0,0 0 0,0 0 0,0 0 0,0 0 0,-1 0 0,1 0 0,0 1 0,0-1 0,0 1 0,0-1 0,0 1 0,0 0 0,0 0 0,0 0 0,0 0 0,1 0 0,-1 1 0,0-1 0,1 0 0,-1 1 0,0-1 0,1 1 0,0 0 0,-1-1 0,1 1 0,0 0 0,0 0 0,0 0 0,0 0 0,-1 4 0,-2 4 0,1 1 0,0 0 0,0 0 0,1 1 0,-1 16 0,-1 39 0,4-1 0,15 123 0,42 128 0,-19-122 0,-21-81 0,2 161 0,-20 120 0,-3-139 0,3-156 0,3 135 0,2-185 0,1-1 0,20 82 0,31 122 0,-22-114 0,-33-133 0,8 35 0,-9-40 0,0 0 0,0-1 0,0 1 0,0 0 0,0-1 0,1 1 0,-1-1 0,0 1 0,0 0 0,1-1 0,-1 1 0,0-1 0,1 1 0,-1-1 0,1 1 0,-1-1 0,1 1 0,-1-1 0,1 1 0,-1-1 0,1 0 0,-1 1 0,1-1 0,0 0 0,-1 1 0,1-1 0,0 0 0,-1 0 0,1 0 0,0 1 0,-1-1 0,1 0 0,0 0 0,-1 0 0,1 0 0,0 0 0,-1 0 0,1 0 0,0-1 0,-1 1 0,1 0 0,-1 0 0,1 0 0,0-1 0,-1 1 0,1 0 0,-1-1 0,1 1 0,0-1 0,0 0 0,5-6 0,0 0 0,0-1 0,-1 1 0,0-1 0,-1-1 0,0 1 0,0-1 0,-1 1 0,0-1 0,4-17 0,60-321 0,-44 197 0,0 19 0,-7-1 0,0-183 0,-16 203 0,-4-94 0,0 181 0,-12-44 0,9 44 0,-5-39 0,10 43 0,-1-8 0,-9-39 0,9 57 0,-1 0 0,0-1 0,-1 1 0,0 1 0,0-1 0,-11-14 0,-41-72 0,42 69 0,0 1 0,-33-42 0,18 28 0,25 32 0,-1 0 0,0 0 0,0 1 0,-1 0 0,0 0 0,-1 1 0,0 0 0,-11-8 0,18 14 0,-1 1 0,0-1 0,0 0 0,1 0 0,-1 1 0,0-1 0,0 1 0,0-1 0,0 1 0,0 0 0,0 0 0,1 0 0,-1 0 0,0 0 0,0 0 0,0 0 0,0 1 0,0-1 0,0 1 0,-2 0 0,1 1 0,0 0 0,0 0 0,0 0 0,0 0 0,1 1 0,-1-1 0,1 0 0,-1 1 0,1 0 0,-3 4 0,0 3 0,0-1 0,0 1 0,1 0 0,0 0 0,1 0 0,-4 16 0,1 33 0,1 0 0,8 116 0,0-56 0,-3-9 0,-1 12 0,20 162 0,-1-114 0,11 63 0,77 219 0,-91-392 0,-2 1 0,-3 0 0,4 75 0,-11 189 0,-4-269 0,3-10 0,1 0 0,2-1 0,23 90 0,-28-135 0,1 0 0,-1 0 0,0 0 0,0 0 0,0 0 0,0-1 0,0 1 0,0 0 0,0 0 0,0 0 0,0 0 0,0 0 0,0-1 0,0 1 0,1 0 0,-1 0 0,0 0 0,0 0 0,0 0 0,0 0 0,0 0 0,0 0 0,1-1 0,-1 1 0,0 0 0,0 0 0,0 0 0,0 0 0,0 0 0,1 0 0,-1 0 0,0 0 0,0 0 0,0 0 0,0 0 0,1 0 0,-1 0 0,0 0 0,0 0 0,0 0 0,0 0 0,0 0 0,1 0 0,-1 0 0,0 1 0,0-1 0,0 0 0,0 0 0,0 0 0,1 0 0,-1 0 0,0 0 0,0 0 0,0 0 0,0 1 0,0-1 0,7-23 0,20-149-18,6-177 0,-25 237-110,54-1598-2612,-61 1644 2783,-1 17 427,-6-70 0,6 117-432,0 0 0,-1 0 1,1 0-1,0 0 1,-1 0-1,0 0 1,1 0-1,-1 0 1,0 0-1,0 0 1,0 0-1,0 1 0,0-1 1,-3-2-1,4 4-15,-1-1-1,1 1 1,-1 0-1,0-1 1,1 1-1,-1 0 1,0 0-1,1-1 1,-1 1-1,0 0 1,1 0-1,-1 0 1,0 0-1,0 0 1,1 0-1,-1 0 1,0 0-1,1 0 1,-1 0-1,0 1 1,0-1-1,1 0 1,-1 0-1,1 1 1,-1-1-1,0 0 1,0 1-1,-2 2 33,-1 0 0,1 0 0,0 0 0,0 0 0,1 0 0,-1 1 0,1-1 0,0 1 0,-1 0 0,2 0 0,-1 0 0,-2 7 0,-48 228-55,25-97 0,-214 689-1582,130-484 1057,-27 142 438,74-200 1703,55-258-1532,-21 79 163,-26 191 0,33-122-247,10-92 0,-3 155 0,32-567 0,27-1 0,-8 147 0,-20 115 0,-3 0 0,4-73 0,-15 162 0,2 0 0,0 0 0,7 26 0,-1-8 0,7 46 0,26 157 0,-33-181 0,11 82 0,1 165 0,-23 218 0,2-517 0,1 0 0,0-1 0,1 1 0,5 18 0,-7-29 0,1 1 0,0-1 0,0 0 0,0 1 0,0-1 0,0 0 0,1 0 0,-1 0 0,1 0 0,-1 0 0,1 0 0,0-1 0,2 3 0,-2-3 0,-1 0 0,1-1 0,-1 1 0,0-1 0,1 0 0,-1 1 0,1-1 0,-1 0 0,1 0 0,-1 0 0,1 0 0,-1 0 0,1 0 0,-1-1 0,0 1 0,1 0 0,-1-1 0,1 1 0,-1-1 0,0 0 0,1 1 0,-1-1 0,0 0 0,0 0 0,2-1 0,4-4 0,0-1 0,0 0 0,0-1 0,-1 1 0,0-1 0,0-1 0,-1 1 0,-1-1 0,1 0 0,4-12 0,2-4 0,11-21 0,-2 0 0,-2-1 0,-3-1 0,-1-1 0,-3 0 0,-2-1 0,-1 0 0,0-79 0,-15-371 0,7 494 0,4-55 0,-4 59 0,0 0 0,0 1 0,0-1 0,1 0 0,-1 1 0,0-1 0,1 1 0,-1-1 0,1 1 0,0-1 0,-1 1 0,1-1 0,0 1 0,0-1 0,0 1 0,0 0 0,0 0 0,0-1 0,1 1 0,-1 0 0,0 0 0,1 0 0,-1 0 0,0 1 0,1-1 0,-1 0 0,1 0 0,-1 1 0,1-1 0,2 0 0,-2 2 0,0-1 0,0 1 0,0 0 0,0-1 0,-1 1 0,1 0 0,0 0 0,0 0 0,0 1 0,-1-1 0,1 0 0,-1 1 0,1-1 0,-1 0 0,0 1 0,1 0 0,-1-1 0,0 1 0,0 0 0,0 0 0,0 0 0,0-1 0,-1 1 0,1 0 0,0 0 0,-1 3 0,13 55 0,-6 19 0,-7-58 0,2 0 0,0 1 0,1-1 0,1 0 0,9 25 0,1-12 0,-2-1 0,-2 2 0,-1-1 0,7 57 0,-15-79 0,-1 1 0,2-1 0,0 0 0,1 1 0,0-1 0,0 0 0,2-1 0,-1 1 0,1-1 0,1 0 0,0 0 0,1 0 0,0-1 0,16 19 0,-9-14 0,-1 0 0,0 2 0,-1 0 0,-1 0 0,10 21 0,-17-30 0,0-1 0,1 1 0,9 11 0,-14-19 0,1 1 0,-1 0 0,1-1 0,0 1 0,0 0 0,-1-1 0,1 1 0,0-1 0,0 1 0,0-1 0,-1 1 0,1-1 0,0 0 0,0 1 0,0-1 0,0 0 0,0 0 0,1 1 0,-1-2 0,0 1 0,0 0 0,-1-1 0,1 1 0,0-1 0,0 1 0,-1-1 0,1 0 0,0 1 0,-1-1 0,1 0 0,0 1 0,-1-1 0,1 0 0,-1 1 0,1-1 0,-1 0 0,0 0 0,1 0 0,-1 0 0,0 1 0,0-1 0,1 0 0,-1-1 0,5-24 0,-2 1 0,0-1 0,-1 0 0,-2 0 0,-3-30 0,1-1 0,-1-657 0,3 1145 0,0-427 0,1 0 0,-2 0 0,1 0 0,0 0 0,-1 1 0,0-1 0,-1 5 0,1-8 0,0 1 0,0-1 0,0 0 0,0 0 0,0 0 0,0 0 0,0 0 0,0 0 0,0 0 0,-1 0 0,1 0 0,0 0 0,-1-1 0,1 1 0,0 0 0,-1-1 0,1 1 0,-1-1 0,1 0 0,-1 1 0,1-1 0,-2 0 0,-32 3 0,0-2 0,1-1 0,-40-6 0,-13 0 0,-313 20 0,270-5 0,-18 2 0,0 7 0,-289 74 0,391-81 0,-1-2 0,1-2 0,-2-2 0,1-2 0,0-2 0,-72-8 0,99 4 0,-1-1 0,1-1 0,-1 0 0,2-2 0,-1 0 0,1-2 0,0 0 0,0-1 0,1-1 0,1 0 0,0-1 0,0-1 0,2-1 0,-1 0 0,2-2 0,-15-17 0,-24-38 0,-4 3 0,-3 2 0,-74-64 0,134 130 0,-17-17 0,-2 1 0,0 1 0,0 1 0,-2 1 0,-33-17 0,-111-36 0,-74-33 0,235 97 0,-1-1 0,0 0 0,1 0 0,-1 0 0,1 0 0,0-1 0,0 0 0,1 0 0,-1 0 0,1 0 0,-1 0 0,1-1 0,1 0 0,-1 1 0,1-1 0,0 0 0,0 0 0,0 0 0,-2-11 0,1-5 0,1 1 0,0-1 0,3-39 0,0 40 0,-1 8 0,1-1 0,1 1 0,0-1 0,1 1 0,0 0 0,1 0 0,0 0 0,1 1 0,0-1 0,1 1 0,0 0 0,1 1 0,9-13 0,-5 10 0,1 1 0,0 1 0,0 0 0,1 1 0,1 0 0,0 0 0,0 2 0,1 0 0,24-10 0,-18 10 0,1 1 0,-1 1 0,1 1 0,0 1 0,28-2 0,-37 5 0,0 1 0,0 0 0,0 1 0,0 0 0,0 1 0,0 1 0,-1 0 0,1 0 0,-1 1 0,17 8 0,-14-5 0,-1 1 0,0 0 0,-1 0 0,0 2 0,0-1 0,-1 2 0,17 17 0,99 146 0,-110-146 0,-2 0 0,-1 1 0,-1 0 0,15 48 0,-4 43 0,-21-90 0,2 1 0,1-1 0,17 44 0,-13-48 0,-2 0 0,-1 1 0,6 35 0,-7-32 0,1-2 0,1 1 0,21 42 0,51 79 0,-81-149 0,8 14 0,1-1 0,1 0 0,21 23 0,-28-34 0,0 0 0,0 0 0,0-1 0,0 0 0,0 0 0,1 0 0,-1 0 0,1 0 0,7 2 0,-9-4 0,0 1 0,1-1 0,-1 0 0,0 0 0,0 0 0,0 0 0,1 0 0,-1 0 0,0-1 0,0 1 0,0-1 0,1 0 0,-1 1 0,0-1 0,0 0 0,0 0 0,0 0 0,-1-1 0,3 0 0,11-11 0,-2 0 0,1 0 0,-2-1 0,0-1 0,0 0 0,-1-1 0,11-21 0,57-131 0,-67 141 0,183-483 0,-184 479 0,-1-1 0,-2 0 0,-2 0 0,-1-1 0,-1 0 0,-1 0 0,-3 0 0,0 0 0,-8-49 0,8 81 0,0-1 0,0 1 0,0-1 0,0 1 0,0-1 0,-1 1 0,1 0 0,-1-1 0,1 1 0,-1-1 0,1 1 0,-1 0 0,0 0 0,0-1 0,0 1 0,1 0 0,-1 0 0,0 0 0,-2-2 0,2 3 0,0 0 0,0 0 0,0 0 0,0 0 0,0 0 0,1 0 0,-1 0 0,0 0 0,0 0 0,0 0 0,0 0 0,0 1 0,1-1 0,-1 0 0,0 1 0,0-1 0,0 1 0,1-1 0,-1 1 0,0-1 0,1 1 0,-1-1 0,-1 2 0,-3 4 0,-1 0 0,1 1 0,1-1 0,-1 1 0,1 0 0,-4 8 0,-81 213 0,52-127 0,-22 50 0,12-37 0,-36 141 0,73-210 0,-2 49 0,-5 18 0,11-83 0,-5 58 0,13-82 0,7-24 0,88-269 0,-43 121 0,93-278-164,85-275-931,181-538-1578,-317 986 1690,9-20-983,-97 269 1574,1 0 18,-12 30 536,-20 66 1152,-155 547 3754,-5-3-4794,-114 256-490,113-303 216,179-552 11,1 0 27,-2 0 0,0-1 1,-13 25-1,17-39 32,1 0 1,-1 0-1,0 0 1,-1 0 0,1-1-1,0 1 1,-5 3-1,7-5-61,-1-1 0,1 0 1,-1 0-1,1 1 0,-1-1 0,1 0 0,-1 0 0,1 0 0,-1 1 0,1-1 0,-1 0 0,1 0 1,-1 0-1,1 0 0,-1 0 0,0 0 0,1 0 0,-1 0 0,1 0 0,-1 0 0,1-1 1,-1 1-1,1 0 0,-1 0 0,0-1 0,0 0-4,0 0 0,-1 0 0,1-1 0,0 1 0,0 0 0,0-1 0,0 1 0,0-1 0,1 1 0,-1-1 0,0 1 0,1-1 0,-1-1 0,-5-22-3,2 1 1,0-1 0,0-41-1,0-305-2,18-257-164,44-3026-5570,-58 3396 2914,-4 890 7231,5-359-3301,-1-159-1014,9 693-185,53 5-269,-52-716 1186,-4-35 482,16 69 0,-6-54-1189,11 40-142,-18-85 121,-2-6-466,1-1 0,1 0-1,21 39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4:49:16.3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198 3729 24575,'2'28'0,"1"0"0,1 0 0,1 0 0,18 52 0,-5-16 0,14 40 0,4 0 0,70 139 0,125 186 0,-196-368 0,122 201 0,-44-76 0,-82-133 0,-3 2 0,35 92 0,-94-279 0,-56-236 0,-65-318-164,-35-223-655,0-61-164,30 97 0,41 184 0,40 202 0,59 382 692,-43-259-1384,49 318 941,8 115-1069,23 658 10579,-20-415-9499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4.svg"/><Relationship Id="rId5" Type="http://schemas.openxmlformats.org/officeDocument/2006/relationships/image" Target="../media/image4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svg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4.svg"/><Relationship Id="rId5" Type="http://schemas.openxmlformats.org/officeDocument/2006/relationships/image" Target="../media/image4.sv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7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6.png"/><Relationship Id="rId5" Type="http://schemas.openxmlformats.org/officeDocument/2006/relationships/image" Target="../media/image4.svg"/><Relationship Id="rId15" Type="http://schemas.openxmlformats.org/officeDocument/2006/relationships/image" Target="../media/image88.png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0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5.png"/><Relationship Id="rId5" Type="http://schemas.openxmlformats.org/officeDocument/2006/relationships/image" Target="../media/image4.sv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68512" y="-353712"/>
            <a:ext cx="10994424" cy="109944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6384897" y="5379918"/>
            <a:ext cx="6059445" cy="60594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20762" y="6829456"/>
            <a:ext cx="2066441" cy="4249774"/>
          </a:xfrm>
          <a:custGeom>
            <a:avLst/>
            <a:gdLst/>
            <a:ahLst/>
            <a:cxnLst/>
            <a:rect l="l" t="t" r="r" b="b"/>
            <a:pathLst>
              <a:path w="2066441" h="4249774">
                <a:moveTo>
                  <a:pt x="0" y="0"/>
                </a:moveTo>
                <a:lnTo>
                  <a:pt x="2066441" y="0"/>
                </a:lnTo>
                <a:lnTo>
                  <a:pt x="2066441" y="4249774"/>
                </a:lnTo>
                <a:lnTo>
                  <a:pt x="0" y="4249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762088" y="-96326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9965724" y="-1383136"/>
            <a:ext cx="10994424" cy="109944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30022" y="5684446"/>
            <a:ext cx="4284005" cy="2725194"/>
          </a:xfrm>
          <a:custGeom>
            <a:avLst/>
            <a:gdLst/>
            <a:ahLst/>
            <a:cxnLst/>
            <a:rect l="l" t="t" r="r" b="b"/>
            <a:pathLst>
              <a:path w="4284005" h="2725194">
                <a:moveTo>
                  <a:pt x="0" y="0"/>
                </a:moveTo>
                <a:lnTo>
                  <a:pt x="4284006" y="0"/>
                </a:lnTo>
                <a:lnTo>
                  <a:pt x="4284006" y="2725195"/>
                </a:lnTo>
                <a:lnTo>
                  <a:pt x="0" y="272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501640" y="3751872"/>
            <a:ext cx="15917095" cy="1892801"/>
            <a:chOff x="0" y="0"/>
            <a:chExt cx="21222793" cy="252373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1222793" cy="2523734"/>
              <a:chOff x="0" y="0"/>
              <a:chExt cx="4192157" cy="4985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192157" cy="498515"/>
              </a:xfrm>
              <a:custGeom>
                <a:avLst/>
                <a:gdLst/>
                <a:ahLst/>
                <a:cxnLst/>
                <a:rect l="l" t="t" r="r" b="b"/>
                <a:pathLst>
                  <a:path w="4192157" h="498515">
                    <a:moveTo>
                      <a:pt x="0" y="0"/>
                    </a:moveTo>
                    <a:lnTo>
                      <a:pt x="4192157" y="0"/>
                    </a:lnTo>
                    <a:lnTo>
                      <a:pt x="4192157" y="498515"/>
                    </a:lnTo>
                    <a:lnTo>
                      <a:pt x="0" y="498515"/>
                    </a:lnTo>
                    <a:close/>
                  </a:path>
                </a:pathLst>
              </a:custGeom>
              <a:solidFill>
                <a:srgbClr val="FFFEF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4192157" cy="5270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6113" y="-257175"/>
              <a:ext cx="20824100" cy="2589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57"/>
                </a:lnSpc>
              </a:pPr>
              <a:r>
                <a:rPr lang="en-US" sz="5296" b="1" spc="418">
                  <a:solidFill>
                    <a:srgbClr val="191919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Enhancing Interview Preparedness:</a:t>
              </a:r>
            </a:p>
            <a:p>
              <a:pPr algn="ctr">
                <a:lnSpc>
                  <a:spcPts val="7211"/>
                </a:lnSpc>
              </a:pPr>
              <a:r>
                <a:rPr lang="en-US" sz="4217" b="1" spc="333">
                  <a:solidFill>
                    <a:srgbClr val="191919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 Comprehensive Web Application.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02579" y="0"/>
            <a:ext cx="10144780" cy="1583137"/>
            <a:chOff x="0" y="0"/>
            <a:chExt cx="13526373" cy="21108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10850" cy="2110850"/>
            </a:xfrm>
            <a:custGeom>
              <a:avLst/>
              <a:gdLst/>
              <a:ahLst/>
              <a:cxnLst/>
              <a:rect l="l" t="t" r="r" b="b"/>
              <a:pathLst>
                <a:path w="2110850" h="2110850">
                  <a:moveTo>
                    <a:pt x="0" y="0"/>
                  </a:moveTo>
                  <a:lnTo>
                    <a:pt x="2110850" y="0"/>
                  </a:lnTo>
                  <a:lnTo>
                    <a:pt x="2110850" y="2110850"/>
                  </a:lnTo>
                  <a:lnTo>
                    <a:pt x="0" y="2110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6592" t="-21385" r="-20339" b="-254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483856" y="579049"/>
              <a:ext cx="11042517" cy="595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2468" b="1">
                  <a:solidFill>
                    <a:srgbClr val="000000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SRI LANKA INSTITUTE OF INFORMATION TECHNOLOGY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1929415" y="791569"/>
            <a:ext cx="3157968" cy="2698413"/>
          </a:xfrm>
          <a:custGeom>
            <a:avLst/>
            <a:gdLst/>
            <a:ahLst/>
            <a:cxnLst/>
            <a:rect l="l" t="t" r="r" b="b"/>
            <a:pathLst>
              <a:path w="3157968" h="2698413">
                <a:moveTo>
                  <a:pt x="0" y="0"/>
                </a:moveTo>
                <a:lnTo>
                  <a:pt x="3157967" y="0"/>
                </a:lnTo>
                <a:lnTo>
                  <a:pt x="3157967" y="2698412"/>
                </a:lnTo>
                <a:lnTo>
                  <a:pt x="0" y="2698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2572528" y="6374737"/>
            <a:ext cx="2889486" cy="2765328"/>
          </a:xfrm>
          <a:custGeom>
            <a:avLst/>
            <a:gdLst/>
            <a:ahLst/>
            <a:cxnLst/>
            <a:rect l="l" t="t" r="r" b="b"/>
            <a:pathLst>
              <a:path w="2889486" h="2765328">
                <a:moveTo>
                  <a:pt x="0" y="0"/>
                </a:moveTo>
                <a:lnTo>
                  <a:pt x="2889485" y="0"/>
                </a:lnTo>
                <a:lnTo>
                  <a:pt x="2889485" y="2765328"/>
                </a:lnTo>
                <a:lnTo>
                  <a:pt x="0" y="2765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476504" y="1193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0"/>
                </a:lnTo>
                <a:lnTo>
                  <a:pt x="0" y="1571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6706113" y="6100351"/>
            <a:ext cx="5427464" cy="129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067" b="1" spc="177">
                <a:solidFill>
                  <a:srgbClr val="9492B8"/>
                </a:solidFill>
                <a:latin typeface="Gotham Bold"/>
                <a:ea typeface="Gotham Bold"/>
                <a:cs typeface="Gotham Bold"/>
                <a:sym typeface="Gotham Bold"/>
              </a:rPr>
              <a:t>Progress Presentation II </a:t>
            </a:r>
          </a:p>
          <a:p>
            <a:pPr algn="ctr">
              <a:lnSpc>
                <a:spcPts val="5399"/>
              </a:lnSpc>
            </a:pPr>
            <a:r>
              <a:rPr lang="en-US" sz="3067" b="1" spc="177">
                <a:solidFill>
                  <a:srgbClr val="9492B8"/>
                </a:solidFill>
                <a:latin typeface="Gotham Bold"/>
                <a:ea typeface="Gotham Bold"/>
                <a:cs typeface="Gotham Bold"/>
                <a:sym typeface="Gotham Bold"/>
              </a:rPr>
              <a:t>24-25J-082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6" name="Group 6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961791" y="415560"/>
            <a:ext cx="534413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10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50127" y="2166803"/>
            <a:ext cx="14709173" cy="726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26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Addressing Modern Career Challenges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Developed in response to evolving job market demands.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Helps individuals navigate rapid industry changes and new job roles.</a:t>
            </a:r>
          </a:p>
          <a:p>
            <a:pPr algn="l">
              <a:lnSpc>
                <a:spcPts val="4570"/>
              </a:lnSpc>
            </a:pPr>
            <a:endParaRPr lang="en-US" sz="3264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26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Limitations of Traditional Career Counseling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Lacks personalization and real-time insights.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Does not effectively guide job seekers in a dynamic market.</a:t>
            </a:r>
          </a:p>
          <a:p>
            <a:pPr algn="l">
              <a:lnSpc>
                <a:spcPts val="3310"/>
              </a:lnSpc>
            </a:pPr>
            <a:endParaRPr lang="en-US" sz="3264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26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AI-Powered Learning Guidance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Uses AI &amp; ML for identity skills.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Provides skill gap analysis and job market insights.</a:t>
            </a:r>
          </a:p>
          <a:p>
            <a:pPr marL="704779" lvl="1" indent="-352389" algn="l">
              <a:lnSpc>
                <a:spcPts val="4570"/>
              </a:lnSpc>
              <a:buFont typeface="Arial"/>
              <a:buChar char="•"/>
            </a:pPr>
            <a:r>
              <a:rPr lang="en-US" sz="326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Empowers users with customized learning plans for job readiness.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7" name="Group 7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61791" y="415560"/>
            <a:ext cx="698932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11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48614" y="2815404"/>
            <a:ext cx="14037746" cy="47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441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•Personalization and Contextual Understanding</a:t>
            </a:r>
          </a:p>
          <a:p>
            <a:pPr algn="l">
              <a:lnSpc>
                <a:spcPts val="4588"/>
              </a:lnSpc>
            </a:pPr>
            <a:endParaRPr lang="en-US" sz="4412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588"/>
              </a:lnSpc>
            </a:pPr>
            <a:r>
              <a:rPr lang="en-US" sz="441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•Integration of Real-Time Market Data</a:t>
            </a:r>
          </a:p>
          <a:p>
            <a:pPr algn="l">
              <a:lnSpc>
                <a:spcPts val="4588"/>
              </a:lnSpc>
            </a:pPr>
            <a:endParaRPr lang="en-US" sz="4412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588"/>
              </a:lnSpc>
            </a:pPr>
            <a:r>
              <a:rPr lang="en-US" sz="441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•Skill Gap Analysis </a:t>
            </a:r>
          </a:p>
          <a:p>
            <a:pPr algn="l">
              <a:lnSpc>
                <a:spcPts val="4588"/>
              </a:lnSpc>
            </a:pPr>
            <a:endParaRPr lang="en-US" sz="4412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588"/>
              </a:lnSpc>
            </a:pPr>
            <a:r>
              <a:rPr lang="en-US" sz="4412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•User Engagement and Feedback Mechanisms</a:t>
            </a:r>
          </a:p>
          <a:p>
            <a:pPr algn="l">
              <a:lnSpc>
                <a:spcPts val="5004"/>
              </a:lnSpc>
            </a:pPr>
            <a:endParaRPr lang="en-US" sz="4412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964094" y="2106386"/>
          <a:ext cx="15295205" cy="6209717"/>
        </p:xfrm>
        <a:graphic>
          <a:graphicData uri="http://schemas.openxmlformats.org/drawingml/2006/table">
            <a:tbl>
              <a:tblPr/>
              <a:tblGrid>
                <a:gridCol w="305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9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9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59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4206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[1]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[2]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[3]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Proposed 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Solution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7165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Personalization and Contextual Understanding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069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Skill Gap Analysis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8414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Integration of Real-Time Market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Freeform 20"/>
          <p:cNvSpPr/>
          <p:nvPr/>
        </p:nvSpPr>
        <p:spPr>
          <a:xfrm>
            <a:off x="6125077" y="3925855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399" y="0"/>
                </a:lnTo>
                <a:lnTo>
                  <a:pt x="714399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144000" y="3925855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399" y="0"/>
                </a:lnTo>
                <a:lnTo>
                  <a:pt x="714399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305522" y="3925855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400" y="0"/>
                </a:lnTo>
                <a:lnTo>
                  <a:pt x="714400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324972" y="3925855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399" y="0"/>
                </a:lnTo>
                <a:lnTo>
                  <a:pt x="714399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305522" y="5590536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400" y="0"/>
                </a:lnTo>
                <a:lnTo>
                  <a:pt x="714400" y="834225"/>
                </a:lnTo>
                <a:lnTo>
                  <a:pt x="0" y="834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324972" y="5590536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399" y="0"/>
                </a:lnTo>
                <a:lnTo>
                  <a:pt x="714399" y="834225"/>
                </a:lnTo>
                <a:lnTo>
                  <a:pt x="0" y="834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324972" y="7107048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399" y="0"/>
                </a:lnTo>
                <a:lnTo>
                  <a:pt x="714399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305522" y="7107048"/>
            <a:ext cx="714399" cy="834224"/>
          </a:xfrm>
          <a:custGeom>
            <a:avLst/>
            <a:gdLst/>
            <a:ahLst/>
            <a:cxnLst/>
            <a:rect l="l" t="t" r="r" b="b"/>
            <a:pathLst>
              <a:path w="714399" h="834224">
                <a:moveTo>
                  <a:pt x="0" y="0"/>
                </a:moveTo>
                <a:lnTo>
                  <a:pt x="714400" y="0"/>
                </a:lnTo>
                <a:lnTo>
                  <a:pt x="714400" y="834224"/>
                </a:lnTo>
                <a:lnTo>
                  <a:pt x="0" y="83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010985" y="5585005"/>
            <a:ext cx="704008" cy="627207"/>
          </a:xfrm>
          <a:custGeom>
            <a:avLst/>
            <a:gdLst/>
            <a:ahLst/>
            <a:cxnLst/>
            <a:rect l="l" t="t" r="r" b="b"/>
            <a:pathLst>
              <a:path w="704008" h="627207">
                <a:moveTo>
                  <a:pt x="0" y="0"/>
                </a:moveTo>
                <a:lnTo>
                  <a:pt x="704008" y="0"/>
                </a:lnTo>
                <a:lnTo>
                  <a:pt x="704008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5961791" y="415560"/>
            <a:ext cx="580756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sp>
        <p:nvSpPr>
          <p:cNvPr id="30" name="Freeform 30"/>
          <p:cNvSpPr/>
          <p:nvPr/>
        </p:nvSpPr>
        <p:spPr>
          <a:xfrm>
            <a:off x="9144000" y="5585005"/>
            <a:ext cx="704008" cy="627207"/>
          </a:xfrm>
          <a:custGeom>
            <a:avLst/>
            <a:gdLst/>
            <a:ahLst/>
            <a:cxnLst/>
            <a:rect l="l" t="t" r="r" b="b"/>
            <a:pathLst>
              <a:path w="704008" h="627207">
                <a:moveTo>
                  <a:pt x="0" y="0"/>
                </a:moveTo>
                <a:lnTo>
                  <a:pt x="704008" y="0"/>
                </a:lnTo>
                <a:lnTo>
                  <a:pt x="704008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010985" y="7040887"/>
            <a:ext cx="704008" cy="627207"/>
          </a:xfrm>
          <a:custGeom>
            <a:avLst/>
            <a:gdLst/>
            <a:ahLst/>
            <a:cxnLst/>
            <a:rect l="l" t="t" r="r" b="b"/>
            <a:pathLst>
              <a:path w="704008" h="627207">
                <a:moveTo>
                  <a:pt x="0" y="0"/>
                </a:moveTo>
                <a:lnTo>
                  <a:pt x="704008" y="0"/>
                </a:lnTo>
                <a:lnTo>
                  <a:pt x="704008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154392" y="7040887"/>
            <a:ext cx="704008" cy="627207"/>
          </a:xfrm>
          <a:custGeom>
            <a:avLst/>
            <a:gdLst/>
            <a:ahLst/>
            <a:cxnLst/>
            <a:rect l="l" t="t" r="r" b="b"/>
            <a:pathLst>
              <a:path w="704008" h="627207">
                <a:moveTo>
                  <a:pt x="0" y="0"/>
                </a:moveTo>
                <a:lnTo>
                  <a:pt x="704007" y="0"/>
                </a:lnTo>
                <a:lnTo>
                  <a:pt x="704007" y="627207"/>
                </a:lnTo>
                <a:lnTo>
                  <a:pt x="0" y="627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64174" y="533795"/>
            <a:ext cx="770958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Problem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03499" y="2437238"/>
            <a:ext cx="14153329" cy="5336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309" lvl="1" indent="-357155" algn="l">
              <a:lnSpc>
                <a:spcPts val="4631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How can an AI-powered career guidance system, utilizing machine learning algorithms, provide personalized and accurate learning path recommendations to improve users' career decision-making and job readiness?</a:t>
            </a:r>
          </a:p>
          <a:p>
            <a:pPr algn="l">
              <a:lnSpc>
                <a:spcPts val="4631"/>
              </a:lnSpc>
            </a:pPr>
            <a:endParaRPr lang="en-US" sz="3308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714309" lvl="1" indent="-357155" algn="l">
              <a:lnSpc>
                <a:spcPts val="4631"/>
              </a:lnSpc>
              <a:buFont typeface="Arial"/>
              <a:buChar char="•"/>
            </a:pPr>
            <a:r>
              <a:rPr lang="en-US" sz="3308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What is the impact of integrating real-time job market data and dynamic skill gap analysis on the effectiveness and relevance of learning guidance provided by AI-powered systems</a:t>
            </a:r>
          </a:p>
          <a:p>
            <a:pPr algn="l">
              <a:lnSpc>
                <a:spcPts val="5611"/>
              </a:lnSpc>
              <a:spcBef>
                <a:spcPct val="0"/>
              </a:spcBef>
            </a:pPr>
            <a:endParaRPr lang="en-US" sz="3308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4396" y="415560"/>
            <a:ext cx="808033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Specific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29434" y="3059429"/>
            <a:ext cx="14101228" cy="54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0" lvl="1" indent="-421000" algn="l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Utilize advanced machine learning to analyze users' skills, compare them with industry requirements, and provide targeted learning plans to enhance job readiness.</a:t>
            </a: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842000" lvl="1" indent="-421000" algn="l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Provide tailored job recommendations and market insights.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38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91032" y="3074706"/>
            <a:ext cx="10760615" cy="4137587"/>
            <a:chOff x="0" y="0"/>
            <a:chExt cx="2834071" cy="10897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34072" cy="1089735"/>
            </a:xfrm>
            <a:custGeom>
              <a:avLst/>
              <a:gdLst/>
              <a:ahLst/>
              <a:cxnLst/>
              <a:rect l="l" t="t" r="r" b="b"/>
              <a:pathLst>
                <a:path w="2834072" h="1089735">
                  <a:moveTo>
                    <a:pt x="25901" y="0"/>
                  </a:moveTo>
                  <a:lnTo>
                    <a:pt x="2808171" y="0"/>
                  </a:lnTo>
                  <a:cubicBezTo>
                    <a:pt x="2815040" y="0"/>
                    <a:pt x="2821628" y="2729"/>
                    <a:pt x="2826485" y="7586"/>
                  </a:cubicBezTo>
                  <a:cubicBezTo>
                    <a:pt x="2831343" y="12444"/>
                    <a:pt x="2834072" y="19032"/>
                    <a:pt x="2834072" y="25901"/>
                  </a:cubicBezTo>
                  <a:lnTo>
                    <a:pt x="2834072" y="1063834"/>
                  </a:lnTo>
                  <a:cubicBezTo>
                    <a:pt x="2834072" y="1078139"/>
                    <a:pt x="2822475" y="1089735"/>
                    <a:pt x="2808171" y="1089735"/>
                  </a:cubicBezTo>
                  <a:lnTo>
                    <a:pt x="25901" y="1089735"/>
                  </a:lnTo>
                  <a:cubicBezTo>
                    <a:pt x="19032" y="1089735"/>
                    <a:pt x="12444" y="1087006"/>
                    <a:pt x="7586" y="1082149"/>
                  </a:cubicBezTo>
                  <a:cubicBezTo>
                    <a:pt x="2729" y="1077291"/>
                    <a:pt x="0" y="1070703"/>
                    <a:pt x="0" y="1063834"/>
                  </a:cubicBezTo>
                  <a:lnTo>
                    <a:pt x="0" y="25901"/>
                  </a:lnTo>
                  <a:cubicBezTo>
                    <a:pt x="0" y="19032"/>
                    <a:pt x="2729" y="12444"/>
                    <a:pt x="7586" y="7586"/>
                  </a:cubicBezTo>
                  <a:cubicBezTo>
                    <a:pt x="12444" y="2729"/>
                    <a:pt x="19032" y="0"/>
                    <a:pt x="259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42900"/>
              <a:ext cx="2834071" cy="1432635"/>
            </a:xfrm>
            <a:prstGeom prst="rect">
              <a:avLst/>
            </a:prstGeom>
          </p:spPr>
          <p:txBody>
            <a:bodyPr lIns="38100" tIns="38100" rIns="38100" bIns="38100" rtlCol="0" anchor="t"/>
            <a:lstStyle/>
            <a:p>
              <a:pPr algn="l">
                <a:lnSpc>
                  <a:spcPts val="8609"/>
                </a:lnSpc>
              </a:pPr>
              <a:r>
                <a:rPr lang="en-US" sz="4199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•Enhance Personalization</a:t>
              </a:r>
            </a:p>
            <a:p>
              <a:pPr algn="l">
                <a:lnSpc>
                  <a:spcPts val="8609"/>
                </a:lnSpc>
              </a:pPr>
              <a:r>
                <a:rPr lang="en-US" sz="4199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•Integrate Real-Time Market Data</a:t>
              </a:r>
            </a:p>
            <a:p>
              <a:pPr algn="l">
                <a:lnSpc>
                  <a:spcPts val="8609"/>
                </a:lnSpc>
              </a:pPr>
              <a:r>
                <a:rPr lang="en-US" sz="4199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•Improve Skill Gap Analysis</a:t>
              </a:r>
            </a:p>
            <a:p>
              <a:pPr algn="l">
                <a:lnSpc>
                  <a:spcPts val="8609"/>
                </a:lnSpc>
              </a:pPr>
              <a:r>
                <a:rPr lang="en-US" sz="4199" b="1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•Incorporate User Feedback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154396" y="415560"/>
            <a:ext cx="636562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Sub Objectives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6731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1576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3859" y="1789018"/>
            <a:ext cx="16842921" cy="7144916"/>
            <a:chOff x="0" y="0"/>
            <a:chExt cx="4435996" cy="18817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35996" cy="1881789"/>
            </a:xfrm>
            <a:custGeom>
              <a:avLst/>
              <a:gdLst/>
              <a:ahLst/>
              <a:cxnLst/>
              <a:rect l="l" t="t" r="r" b="b"/>
              <a:pathLst>
                <a:path w="4435996" h="1881789">
                  <a:moveTo>
                    <a:pt x="23442" y="0"/>
                  </a:moveTo>
                  <a:lnTo>
                    <a:pt x="4412554" y="0"/>
                  </a:lnTo>
                  <a:cubicBezTo>
                    <a:pt x="4418771" y="0"/>
                    <a:pt x="4424733" y="2470"/>
                    <a:pt x="4429130" y="6866"/>
                  </a:cubicBezTo>
                  <a:cubicBezTo>
                    <a:pt x="4433526" y="11262"/>
                    <a:pt x="4435996" y="17225"/>
                    <a:pt x="4435996" y="23442"/>
                  </a:cubicBezTo>
                  <a:lnTo>
                    <a:pt x="4435996" y="1858346"/>
                  </a:lnTo>
                  <a:cubicBezTo>
                    <a:pt x="4435996" y="1864564"/>
                    <a:pt x="4433526" y="1870526"/>
                    <a:pt x="4429130" y="1874923"/>
                  </a:cubicBezTo>
                  <a:cubicBezTo>
                    <a:pt x="4424733" y="1879319"/>
                    <a:pt x="4418771" y="1881789"/>
                    <a:pt x="4412554" y="1881789"/>
                  </a:cubicBezTo>
                  <a:lnTo>
                    <a:pt x="23442" y="1881789"/>
                  </a:lnTo>
                  <a:cubicBezTo>
                    <a:pt x="17225" y="1881789"/>
                    <a:pt x="11262" y="1879319"/>
                    <a:pt x="6866" y="1874923"/>
                  </a:cubicBezTo>
                  <a:cubicBezTo>
                    <a:pt x="2470" y="1870526"/>
                    <a:pt x="0" y="1864564"/>
                    <a:pt x="0" y="1858346"/>
                  </a:cubicBezTo>
                  <a:lnTo>
                    <a:pt x="0" y="23442"/>
                  </a:lnTo>
                  <a:cubicBezTo>
                    <a:pt x="0" y="17225"/>
                    <a:pt x="2470" y="11262"/>
                    <a:pt x="6866" y="6866"/>
                  </a:cubicBezTo>
                  <a:cubicBezTo>
                    <a:pt x="11262" y="2470"/>
                    <a:pt x="17225" y="0"/>
                    <a:pt x="23442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435996" cy="19294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27721" y="2175946"/>
            <a:ext cx="16315198" cy="5935107"/>
          </a:xfrm>
          <a:custGeom>
            <a:avLst/>
            <a:gdLst/>
            <a:ahLst/>
            <a:cxnLst/>
            <a:rect l="l" t="t" r="r" b="b"/>
            <a:pathLst>
              <a:path w="16315198" h="5935107">
                <a:moveTo>
                  <a:pt x="0" y="0"/>
                </a:moveTo>
                <a:lnTo>
                  <a:pt x="16315198" y="0"/>
                </a:lnTo>
                <a:lnTo>
                  <a:pt x="16315198" y="5935108"/>
                </a:lnTo>
                <a:lnTo>
                  <a:pt x="0" y="5935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4" r="-5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54396" y="415560"/>
            <a:ext cx="687540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System Diagram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64092" y="2478205"/>
            <a:ext cx="12140407" cy="5814445"/>
          </a:xfrm>
          <a:custGeom>
            <a:avLst/>
            <a:gdLst/>
            <a:ahLst/>
            <a:cxnLst/>
            <a:rect l="l" t="t" r="r" b="b"/>
            <a:pathLst>
              <a:path w="12140407" h="5814445">
                <a:moveTo>
                  <a:pt x="0" y="0"/>
                </a:moveTo>
                <a:lnTo>
                  <a:pt x="12140407" y="0"/>
                </a:lnTo>
                <a:lnTo>
                  <a:pt x="12140407" y="5814445"/>
                </a:lnTo>
                <a:lnTo>
                  <a:pt x="0" y="5814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807" b="-6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290834" y="2508384"/>
            <a:ext cx="12226918" cy="5959029"/>
          </a:xfrm>
          <a:custGeom>
            <a:avLst/>
            <a:gdLst/>
            <a:ahLst/>
            <a:cxnLst/>
            <a:rect l="l" t="t" r="r" b="b"/>
            <a:pathLst>
              <a:path w="12226918" h="5959029">
                <a:moveTo>
                  <a:pt x="0" y="0"/>
                </a:moveTo>
                <a:lnTo>
                  <a:pt x="12226918" y="0"/>
                </a:lnTo>
                <a:lnTo>
                  <a:pt x="12226918" y="5959030"/>
                </a:lnTo>
                <a:lnTo>
                  <a:pt x="0" y="595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164" b="-52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053854" y="2187918"/>
            <a:ext cx="12180292" cy="5911164"/>
          </a:xfrm>
          <a:custGeom>
            <a:avLst/>
            <a:gdLst/>
            <a:ahLst/>
            <a:cxnLst/>
            <a:rect l="l" t="t" r="r" b="b"/>
            <a:pathLst>
              <a:path w="12180292" h="5911164">
                <a:moveTo>
                  <a:pt x="0" y="0"/>
                </a:moveTo>
                <a:lnTo>
                  <a:pt x="12180292" y="0"/>
                </a:lnTo>
                <a:lnTo>
                  <a:pt x="12180292" y="5911164"/>
                </a:lnTo>
                <a:lnTo>
                  <a:pt x="0" y="5911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632" b="-5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87141" y="-1450971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87758" y="-7367456"/>
            <a:ext cx="11832970" cy="118329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03220" y="1186707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 rot="3945801">
            <a:off x="13715018" y="8160857"/>
            <a:ext cx="4776403" cy="477640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4152467">
            <a:off x="14195252" y="7352327"/>
            <a:ext cx="1577153" cy="3243522"/>
          </a:xfrm>
          <a:custGeom>
            <a:avLst/>
            <a:gdLst/>
            <a:ahLst/>
            <a:cxnLst/>
            <a:rect l="l" t="t" r="r" b="b"/>
            <a:pathLst>
              <a:path w="1577153" h="3243522">
                <a:moveTo>
                  <a:pt x="0" y="0"/>
                </a:moveTo>
                <a:lnTo>
                  <a:pt x="1577154" y="0"/>
                </a:lnTo>
                <a:lnTo>
                  <a:pt x="1577154" y="3243522"/>
                </a:lnTo>
                <a:lnTo>
                  <a:pt x="0" y="3243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048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77750" y="350018"/>
            <a:ext cx="5139102" cy="836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5"/>
              </a:lnSpc>
            </a:pPr>
            <a:r>
              <a:rPr lang="en-US" sz="6470" b="1" spc="323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OUR TEAM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30991" y="1919446"/>
            <a:ext cx="11632620" cy="7338854"/>
            <a:chOff x="0" y="0"/>
            <a:chExt cx="15510161" cy="9785139"/>
          </a:xfrm>
        </p:grpSpPr>
        <p:sp>
          <p:nvSpPr>
            <p:cNvPr id="20" name="Freeform 20"/>
            <p:cNvSpPr/>
            <p:nvPr/>
          </p:nvSpPr>
          <p:spPr>
            <a:xfrm>
              <a:off x="2006135" y="0"/>
              <a:ext cx="3432414" cy="3432414"/>
            </a:xfrm>
            <a:custGeom>
              <a:avLst/>
              <a:gdLst/>
              <a:ahLst/>
              <a:cxnLst/>
              <a:rect l="l" t="t" r="r" b="b"/>
              <a:pathLst>
                <a:path w="3432414" h="3432414">
                  <a:moveTo>
                    <a:pt x="0" y="0"/>
                  </a:moveTo>
                  <a:lnTo>
                    <a:pt x="3432414" y="0"/>
                  </a:lnTo>
                  <a:lnTo>
                    <a:pt x="3432414" y="3432414"/>
                  </a:lnTo>
                  <a:lnTo>
                    <a:pt x="0" y="3432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34" r="-4934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092575" y="0"/>
              <a:ext cx="3667881" cy="3432414"/>
            </a:xfrm>
            <a:custGeom>
              <a:avLst/>
              <a:gdLst/>
              <a:ahLst/>
              <a:cxnLst/>
              <a:rect l="l" t="t" r="r" b="b"/>
              <a:pathLst>
                <a:path w="3667881" h="3432414">
                  <a:moveTo>
                    <a:pt x="0" y="0"/>
                  </a:moveTo>
                  <a:lnTo>
                    <a:pt x="3667882" y="0"/>
                  </a:lnTo>
                  <a:lnTo>
                    <a:pt x="3667882" y="3432414"/>
                  </a:lnTo>
                  <a:lnTo>
                    <a:pt x="0" y="3432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27" r="-2027" b="-686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41815" y="5430743"/>
              <a:ext cx="15068345" cy="2580454"/>
            </a:xfrm>
            <a:custGeom>
              <a:avLst/>
              <a:gdLst/>
              <a:ahLst/>
              <a:cxnLst/>
              <a:rect l="l" t="t" r="r" b="b"/>
              <a:pathLst>
                <a:path w="15068345" h="2580454">
                  <a:moveTo>
                    <a:pt x="0" y="0"/>
                  </a:moveTo>
                  <a:lnTo>
                    <a:pt x="15068346" y="0"/>
                  </a:lnTo>
                  <a:lnTo>
                    <a:pt x="15068346" y="2580454"/>
                  </a:lnTo>
                  <a:lnTo>
                    <a:pt x="0" y="2580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24745" y="3948184"/>
              <a:ext cx="5088988" cy="923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9"/>
                </a:lnSpc>
              </a:pPr>
              <a:r>
                <a:rPr lang="en-US" sz="2007" b="1">
                  <a:solidFill>
                    <a:srgbClr val="584A6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MR. S.M.B. HARSHANATH</a:t>
              </a:r>
            </a:p>
            <a:p>
              <a:pPr algn="l">
                <a:lnSpc>
                  <a:spcPts val="2809"/>
                </a:lnSpc>
              </a:pPr>
              <a:endParaRPr lang="en-US" sz="2007" b="1">
                <a:solidFill>
                  <a:srgbClr val="584A65"/>
                </a:solidFill>
                <a:latin typeface="Gotham Bold"/>
                <a:ea typeface="Gotham Bold"/>
                <a:cs typeface="Gotham Bold"/>
                <a:sym typeface="Gotham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586921" y="3982170"/>
              <a:ext cx="5088988" cy="451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9"/>
                </a:lnSpc>
              </a:pPr>
              <a:r>
                <a:rPr lang="en-US" sz="2007" b="1">
                  <a:solidFill>
                    <a:srgbClr val="584A65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DR. HARINDA FERNANDO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450095"/>
              <a:ext cx="3243739" cy="1152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PATHIRANA V.P.E.P.V.</a:t>
              </a: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(Leader)</a:t>
              </a: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endParaRPr lang="en-US" sz="1700">
                <a:solidFill>
                  <a:srgbClr val="584A65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858226" y="8646945"/>
              <a:ext cx="2476818" cy="75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SENEVIRATHNA </a:t>
              </a: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D.M.O.C.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828065" y="8675732"/>
              <a:ext cx="2594610" cy="364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KAVINDYA N.D.D.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119156" y="8633037"/>
              <a:ext cx="2239486" cy="1152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SATHKUMARA </a:t>
              </a:r>
            </a:p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584A65"/>
                  </a:solidFill>
                  <a:latin typeface="Gotham"/>
                  <a:ea typeface="Gotham"/>
                  <a:cs typeface="Gotham"/>
                  <a:sym typeface="Gotham"/>
                </a:rPr>
                <a:t>S.M.P.U.</a:t>
              </a:r>
            </a:p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endParaRPr lang="en-US" sz="1700">
                <a:solidFill>
                  <a:srgbClr val="584A65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03220" y="-707424"/>
            <a:ext cx="10994424" cy="1099442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476504" y="1193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0"/>
                </a:lnTo>
                <a:lnTo>
                  <a:pt x="0" y="1571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493371" y="2548184"/>
            <a:ext cx="11301259" cy="5484565"/>
          </a:xfrm>
          <a:custGeom>
            <a:avLst/>
            <a:gdLst/>
            <a:ahLst/>
            <a:cxnLst/>
            <a:rect l="l" t="t" r="r" b="b"/>
            <a:pathLst>
              <a:path w="11301259" h="5484565">
                <a:moveTo>
                  <a:pt x="0" y="0"/>
                </a:moveTo>
                <a:lnTo>
                  <a:pt x="11301258" y="0"/>
                </a:lnTo>
                <a:lnTo>
                  <a:pt x="11301258" y="5484565"/>
                </a:lnTo>
                <a:lnTo>
                  <a:pt x="0" y="54845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632" b="-5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64092" y="2314919"/>
            <a:ext cx="12220588" cy="5955944"/>
          </a:xfrm>
          <a:custGeom>
            <a:avLst/>
            <a:gdLst/>
            <a:ahLst/>
            <a:cxnLst/>
            <a:rect l="l" t="t" r="r" b="b"/>
            <a:pathLst>
              <a:path w="12220588" h="5955944">
                <a:moveTo>
                  <a:pt x="0" y="0"/>
                </a:moveTo>
                <a:lnTo>
                  <a:pt x="12220588" y="0"/>
                </a:lnTo>
                <a:lnTo>
                  <a:pt x="12220588" y="5955944"/>
                </a:lnTo>
                <a:lnTo>
                  <a:pt x="0" y="5955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164" b="-52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64092" y="2524858"/>
            <a:ext cx="12030537" cy="5863319"/>
          </a:xfrm>
          <a:custGeom>
            <a:avLst/>
            <a:gdLst/>
            <a:ahLst/>
            <a:cxnLst/>
            <a:rect l="l" t="t" r="r" b="b"/>
            <a:pathLst>
              <a:path w="12030537" h="5863319">
                <a:moveTo>
                  <a:pt x="0" y="0"/>
                </a:moveTo>
                <a:lnTo>
                  <a:pt x="12030537" y="0"/>
                </a:lnTo>
                <a:lnTo>
                  <a:pt x="12030537" y="5863319"/>
                </a:lnTo>
                <a:lnTo>
                  <a:pt x="0" y="5863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164" b="-52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874382" y="2677234"/>
            <a:ext cx="14039921" cy="6282865"/>
          </a:xfrm>
          <a:custGeom>
            <a:avLst/>
            <a:gdLst/>
            <a:ahLst/>
            <a:cxnLst/>
            <a:rect l="l" t="t" r="r" b="b"/>
            <a:pathLst>
              <a:path w="14039921" h="6282865">
                <a:moveTo>
                  <a:pt x="0" y="0"/>
                </a:moveTo>
                <a:lnTo>
                  <a:pt x="14039921" y="0"/>
                </a:lnTo>
                <a:lnTo>
                  <a:pt x="14039921" y="6282865"/>
                </a:lnTo>
                <a:lnTo>
                  <a:pt x="0" y="62828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50414" y="1785058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Collection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22720" y="2215100"/>
            <a:ext cx="9027119" cy="5179310"/>
          </a:xfrm>
          <a:custGeom>
            <a:avLst/>
            <a:gdLst/>
            <a:ahLst/>
            <a:cxnLst/>
            <a:rect l="l" t="t" r="r" b="b"/>
            <a:pathLst>
              <a:path w="9027119" h="5179310">
                <a:moveTo>
                  <a:pt x="0" y="0"/>
                </a:moveTo>
                <a:lnTo>
                  <a:pt x="9027119" y="0"/>
                </a:lnTo>
                <a:lnTo>
                  <a:pt x="9027119" y="5179310"/>
                </a:lnTo>
                <a:lnTo>
                  <a:pt x="0" y="51793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196357" y="7819101"/>
            <a:ext cx="11301259" cy="1638683"/>
          </a:xfrm>
          <a:custGeom>
            <a:avLst/>
            <a:gdLst/>
            <a:ahLst/>
            <a:cxnLst/>
            <a:rect l="l" t="t" r="r" b="b"/>
            <a:pathLst>
              <a:path w="11301259" h="1638683">
                <a:moveTo>
                  <a:pt x="0" y="0"/>
                </a:moveTo>
                <a:lnTo>
                  <a:pt x="11301259" y="0"/>
                </a:lnTo>
                <a:lnTo>
                  <a:pt x="11301259" y="1638682"/>
                </a:lnTo>
                <a:lnTo>
                  <a:pt x="0" y="1638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327119" y="2215100"/>
            <a:ext cx="7302256" cy="5294136"/>
          </a:xfrm>
          <a:custGeom>
            <a:avLst/>
            <a:gdLst/>
            <a:ahLst/>
            <a:cxnLst/>
            <a:rect l="l" t="t" r="r" b="b"/>
            <a:pathLst>
              <a:path w="7302256" h="5294136">
                <a:moveTo>
                  <a:pt x="0" y="0"/>
                </a:moveTo>
                <a:lnTo>
                  <a:pt x="7302256" y="0"/>
                </a:lnTo>
                <a:lnTo>
                  <a:pt x="7302256" y="5294136"/>
                </a:lnTo>
                <a:lnTo>
                  <a:pt x="0" y="5294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764092" y="24411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78835" y="1451340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Extracting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47126" y="2770236"/>
            <a:ext cx="11301259" cy="4746529"/>
          </a:xfrm>
          <a:custGeom>
            <a:avLst/>
            <a:gdLst/>
            <a:ahLst/>
            <a:cxnLst/>
            <a:rect l="l" t="t" r="r" b="b"/>
            <a:pathLst>
              <a:path w="11301259" h="4746529">
                <a:moveTo>
                  <a:pt x="0" y="0"/>
                </a:moveTo>
                <a:lnTo>
                  <a:pt x="11301259" y="0"/>
                </a:lnTo>
                <a:lnTo>
                  <a:pt x="11301259" y="4746528"/>
                </a:lnTo>
                <a:lnTo>
                  <a:pt x="0" y="4746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5012161" y="7878714"/>
            <a:ext cx="11301259" cy="678076"/>
          </a:xfrm>
          <a:custGeom>
            <a:avLst/>
            <a:gdLst/>
            <a:ahLst/>
            <a:cxnLst/>
            <a:rect l="l" t="t" r="r" b="b"/>
            <a:pathLst>
              <a:path w="11301259" h="678076">
                <a:moveTo>
                  <a:pt x="0" y="0"/>
                </a:moveTo>
                <a:lnTo>
                  <a:pt x="11301259" y="0"/>
                </a:lnTo>
                <a:lnTo>
                  <a:pt x="11301259" y="678076"/>
                </a:lnTo>
                <a:lnTo>
                  <a:pt x="0" y="678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7350" y="1847891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Model Training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39904" y="2844842"/>
            <a:ext cx="7604096" cy="6045256"/>
          </a:xfrm>
          <a:custGeom>
            <a:avLst/>
            <a:gdLst/>
            <a:ahLst/>
            <a:cxnLst/>
            <a:rect l="l" t="t" r="r" b="b"/>
            <a:pathLst>
              <a:path w="7604096" h="6045256">
                <a:moveTo>
                  <a:pt x="0" y="0"/>
                </a:moveTo>
                <a:lnTo>
                  <a:pt x="7604096" y="0"/>
                </a:lnTo>
                <a:lnTo>
                  <a:pt x="7604096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096622" y="2844842"/>
            <a:ext cx="6536213" cy="6288629"/>
          </a:xfrm>
          <a:custGeom>
            <a:avLst/>
            <a:gdLst/>
            <a:ahLst/>
            <a:cxnLst/>
            <a:rect l="l" t="t" r="r" b="b"/>
            <a:pathLst>
              <a:path w="6536213" h="6288629">
                <a:moveTo>
                  <a:pt x="0" y="0"/>
                </a:moveTo>
                <a:lnTo>
                  <a:pt x="6536213" y="0"/>
                </a:lnTo>
                <a:lnTo>
                  <a:pt x="6536213" y="6288628"/>
                </a:lnTo>
                <a:lnTo>
                  <a:pt x="0" y="6288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7350" y="1847891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Flask backend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827603" y="2564417"/>
            <a:ext cx="10307207" cy="6773740"/>
          </a:xfrm>
          <a:custGeom>
            <a:avLst/>
            <a:gdLst/>
            <a:ahLst/>
            <a:cxnLst/>
            <a:rect l="l" t="t" r="r" b="b"/>
            <a:pathLst>
              <a:path w="10307207" h="6773740">
                <a:moveTo>
                  <a:pt x="0" y="0"/>
                </a:moveTo>
                <a:lnTo>
                  <a:pt x="10307207" y="0"/>
                </a:lnTo>
                <a:lnTo>
                  <a:pt x="10307207" y="6773741"/>
                </a:lnTo>
                <a:lnTo>
                  <a:pt x="0" y="6773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20473" y="1709428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Postman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66318" y="2178481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484889" y="2178481"/>
            <a:ext cx="8577682" cy="5854268"/>
          </a:xfrm>
          <a:custGeom>
            <a:avLst/>
            <a:gdLst/>
            <a:ahLst/>
            <a:cxnLst/>
            <a:rect l="l" t="t" r="r" b="b"/>
            <a:pathLst>
              <a:path w="8577682" h="5854268">
                <a:moveTo>
                  <a:pt x="0" y="0"/>
                </a:moveTo>
                <a:lnTo>
                  <a:pt x="8577682" y="0"/>
                </a:lnTo>
                <a:lnTo>
                  <a:pt x="8577682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7221686" y="162715"/>
            <a:ext cx="384462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Progress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64092" y="415560"/>
            <a:ext cx="10527605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2535696"/>
            <a:ext cx="12409646" cy="558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73"/>
              </a:lnSpc>
              <a:spcBef>
                <a:spcPct val="0"/>
              </a:spcBef>
            </a:pPr>
            <a:r>
              <a:rPr lang="en-US" sz="4552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•User Data Collection and Profile Creation</a:t>
            </a:r>
          </a:p>
          <a:p>
            <a:pPr algn="just">
              <a:lnSpc>
                <a:spcPts val="6373"/>
              </a:lnSpc>
              <a:spcBef>
                <a:spcPct val="0"/>
              </a:spcBef>
            </a:pPr>
            <a:endParaRPr lang="en-US" sz="4552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373"/>
              </a:lnSpc>
              <a:spcBef>
                <a:spcPct val="0"/>
              </a:spcBef>
            </a:pPr>
            <a:r>
              <a:rPr lang="en-US" sz="4552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•Extract the user Data</a:t>
            </a:r>
          </a:p>
          <a:p>
            <a:pPr algn="just">
              <a:lnSpc>
                <a:spcPts val="6373"/>
              </a:lnSpc>
              <a:spcBef>
                <a:spcPct val="0"/>
              </a:spcBef>
            </a:pPr>
            <a:endParaRPr lang="en-US" sz="4552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373"/>
              </a:lnSpc>
              <a:spcBef>
                <a:spcPct val="0"/>
              </a:spcBef>
            </a:pPr>
            <a:r>
              <a:rPr lang="en-US" sz="4552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•Personalized Learning Plans</a:t>
            </a:r>
          </a:p>
          <a:p>
            <a:pPr algn="just">
              <a:lnSpc>
                <a:spcPts val="6373"/>
              </a:lnSpc>
              <a:spcBef>
                <a:spcPct val="0"/>
              </a:spcBef>
            </a:pPr>
            <a:endParaRPr lang="en-US" sz="4552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373"/>
              </a:lnSpc>
              <a:spcBef>
                <a:spcPct val="0"/>
              </a:spcBef>
            </a:pPr>
            <a:r>
              <a:rPr lang="en-US" sz="4552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•Skill Gap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82580" y="-3503638"/>
            <a:ext cx="12753441" cy="1275344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9671" y="1555884"/>
            <a:ext cx="5946689" cy="3317308"/>
            <a:chOff x="0" y="0"/>
            <a:chExt cx="7928919" cy="442307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2638" b="40195"/>
            <a:stretch>
              <a:fillRect/>
            </a:stretch>
          </p:blipFill>
          <p:spPr>
            <a:xfrm>
              <a:off x="0" y="0"/>
              <a:ext cx="7928919" cy="442307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973833">
            <a:off x="13735155" y="5484299"/>
            <a:ext cx="2660764" cy="3271778"/>
            <a:chOff x="0" y="0"/>
            <a:chExt cx="3547686" cy="436237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1872" b="6203"/>
            <a:stretch>
              <a:fillRect/>
            </a:stretch>
          </p:blipFill>
          <p:spPr>
            <a:xfrm>
              <a:off x="0" y="0"/>
              <a:ext cx="3547686" cy="4362370"/>
            </a:xfrm>
            <a:prstGeom prst="rect">
              <a:avLst/>
            </a:prstGeom>
          </p:spPr>
        </p:pic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126549" y="1910192"/>
          <a:ext cx="8443451" cy="7538064"/>
        </p:xfrm>
        <a:graphic>
          <a:graphicData uri="http://schemas.openxmlformats.org/drawingml/2006/table">
            <a:tbl>
              <a:tblPr/>
              <a:tblGrid>
                <a:gridCol w="686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846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846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Research Problem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4846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Main 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846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 Diagram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4846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Technologies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3834"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7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Individual 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20409" lvl="1" indent="-410205" algn="l">
                        <a:lnSpc>
                          <a:spcPts val="53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 rot="-542939">
            <a:off x="10421778" y="5208417"/>
            <a:ext cx="2636985" cy="3669773"/>
            <a:chOff x="0" y="0"/>
            <a:chExt cx="3515979" cy="489303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l="26062" r="26062"/>
            <a:stretch>
              <a:fillRect/>
            </a:stretch>
          </p:blipFill>
          <p:spPr>
            <a:xfrm>
              <a:off x="0" y="0"/>
              <a:ext cx="3515979" cy="4893030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64379" y="3384267"/>
            <a:ext cx="955330" cy="834495"/>
            <a:chOff x="0" y="0"/>
            <a:chExt cx="1324223" cy="11567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64379" y="5862792"/>
            <a:ext cx="955330" cy="834495"/>
            <a:chOff x="0" y="0"/>
            <a:chExt cx="1324223" cy="11567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64379" y="4646444"/>
            <a:ext cx="955330" cy="834495"/>
            <a:chOff x="0" y="0"/>
            <a:chExt cx="1324223" cy="11567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64379" y="7052114"/>
            <a:ext cx="955330" cy="834495"/>
            <a:chOff x="0" y="0"/>
            <a:chExt cx="1324223" cy="11567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264379" y="8372384"/>
            <a:ext cx="955330" cy="834495"/>
            <a:chOff x="0" y="0"/>
            <a:chExt cx="1324223" cy="11567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264379" y="2122090"/>
            <a:ext cx="955330" cy="834495"/>
            <a:chOff x="0" y="0"/>
            <a:chExt cx="1324223" cy="11567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24223" cy="1156729"/>
            </a:xfrm>
            <a:custGeom>
              <a:avLst/>
              <a:gdLst/>
              <a:ahLst/>
              <a:cxnLst/>
              <a:rect l="l" t="t" r="r" b="b"/>
              <a:pathLst>
                <a:path w="1324223" h="1156729">
                  <a:moveTo>
                    <a:pt x="662111" y="0"/>
                  </a:moveTo>
                  <a:cubicBezTo>
                    <a:pt x="296437" y="0"/>
                    <a:pt x="0" y="258943"/>
                    <a:pt x="0" y="578365"/>
                  </a:cubicBezTo>
                  <a:cubicBezTo>
                    <a:pt x="0" y="897786"/>
                    <a:pt x="296437" y="1156729"/>
                    <a:pt x="662111" y="1156729"/>
                  </a:cubicBezTo>
                  <a:cubicBezTo>
                    <a:pt x="1027785" y="1156729"/>
                    <a:pt x="1324223" y="897786"/>
                    <a:pt x="1324223" y="578365"/>
                  </a:cubicBezTo>
                  <a:cubicBezTo>
                    <a:pt x="1324223" y="258943"/>
                    <a:pt x="1027785" y="0"/>
                    <a:pt x="662111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4146" y="89393"/>
              <a:ext cx="1075931" cy="958892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047"/>
                </a:lnSpc>
              </a:pPr>
              <a:r>
                <a:rPr lang="en-US" sz="2399" spc="76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495151" y="297325"/>
            <a:ext cx="407970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AGENDA</a:t>
            </a:r>
          </a:p>
        </p:txBody>
      </p:sp>
      <p:sp>
        <p:nvSpPr>
          <p:cNvPr id="39" name="Freeform 3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7090" y="415560"/>
            <a:ext cx="1264772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Non-Functional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446519" y="2453751"/>
            <a:ext cx="6127902" cy="597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76"/>
              </a:lnSpc>
              <a:spcBef>
                <a:spcPct val="0"/>
              </a:spcBef>
            </a:pPr>
            <a:r>
              <a:rPr lang="en-US" sz="484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•Performance</a:t>
            </a:r>
          </a:p>
          <a:p>
            <a:pPr algn="just">
              <a:lnSpc>
                <a:spcPts val="6776"/>
              </a:lnSpc>
              <a:spcBef>
                <a:spcPct val="0"/>
              </a:spcBef>
            </a:pPr>
            <a:endParaRPr lang="en-US" sz="4840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776"/>
              </a:lnSpc>
              <a:spcBef>
                <a:spcPct val="0"/>
              </a:spcBef>
            </a:pPr>
            <a:r>
              <a:rPr lang="en-US" sz="484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•Scalability</a:t>
            </a:r>
          </a:p>
          <a:p>
            <a:pPr algn="just">
              <a:lnSpc>
                <a:spcPts val="6776"/>
              </a:lnSpc>
              <a:spcBef>
                <a:spcPct val="0"/>
              </a:spcBef>
            </a:pPr>
            <a:endParaRPr lang="en-US" sz="4840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776"/>
              </a:lnSpc>
              <a:spcBef>
                <a:spcPct val="0"/>
              </a:spcBef>
            </a:pPr>
            <a:r>
              <a:rPr lang="en-US" sz="484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•Reliability</a:t>
            </a:r>
          </a:p>
          <a:p>
            <a:pPr algn="just">
              <a:lnSpc>
                <a:spcPts val="6776"/>
              </a:lnSpc>
              <a:spcBef>
                <a:spcPct val="0"/>
              </a:spcBef>
            </a:pPr>
            <a:endParaRPr lang="en-US" sz="4840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just">
              <a:lnSpc>
                <a:spcPts val="6776"/>
              </a:lnSpc>
              <a:spcBef>
                <a:spcPct val="0"/>
              </a:spcBef>
            </a:pPr>
            <a:r>
              <a:rPr lang="en-US" sz="4840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•Usability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527514" y="2453930"/>
            <a:ext cx="13232971" cy="4978906"/>
          </a:xfrm>
          <a:custGeom>
            <a:avLst/>
            <a:gdLst/>
            <a:ahLst/>
            <a:cxnLst/>
            <a:rect l="l" t="t" r="r" b="b"/>
            <a:pathLst>
              <a:path w="13232971" h="4978906">
                <a:moveTo>
                  <a:pt x="0" y="0"/>
                </a:moveTo>
                <a:lnTo>
                  <a:pt x="13232972" y="0"/>
                </a:lnTo>
                <a:lnTo>
                  <a:pt x="13232972" y="4978905"/>
                </a:lnTo>
                <a:lnTo>
                  <a:pt x="0" y="4978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774735" y="415560"/>
            <a:ext cx="473852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References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7806"/>
            <a:ext cx="22797652" cy="16426336"/>
          </a:xfrm>
          <a:custGeom>
            <a:avLst/>
            <a:gdLst/>
            <a:ahLst/>
            <a:cxnLst/>
            <a:rect l="l" t="t" r="r" b="b"/>
            <a:pathLst>
              <a:path w="22797652" h="16426336">
                <a:moveTo>
                  <a:pt x="0" y="0"/>
                </a:moveTo>
                <a:lnTo>
                  <a:pt x="22797652" y="0"/>
                </a:lnTo>
                <a:lnTo>
                  <a:pt x="22797652" y="16426335"/>
                </a:lnTo>
                <a:lnTo>
                  <a:pt x="0" y="164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37248" b="-15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9106" y="-7970906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8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763264" y="-912893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2266" y="3023519"/>
            <a:ext cx="13005489" cy="5765476"/>
            <a:chOff x="0" y="0"/>
            <a:chExt cx="17340652" cy="768730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0"/>
              <a:ext cx="17340652" cy="122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14"/>
                </a:lnSpc>
              </a:pPr>
              <a:r>
                <a:rPr lang="en-US" sz="5135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IT21231278     |     Kavindya N D 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54105"/>
              <a:ext cx="13747377" cy="981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Specialization - Information Technology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496051"/>
              <a:ext cx="9924043" cy="319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Component 2 - Intelligent          Video and Tutorial Recommendation               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904499" y="3367798"/>
            <a:ext cx="3061555" cy="3551403"/>
          </a:xfrm>
          <a:custGeom>
            <a:avLst/>
            <a:gdLst/>
            <a:ahLst/>
            <a:cxnLst/>
            <a:rect l="l" t="t" r="r" b="b"/>
            <a:pathLst>
              <a:path w="3061555" h="3551403">
                <a:moveTo>
                  <a:pt x="0" y="0"/>
                </a:moveTo>
                <a:lnTo>
                  <a:pt x="3061555" y="0"/>
                </a:lnTo>
                <a:lnTo>
                  <a:pt x="3061555" y="3551404"/>
                </a:lnTo>
                <a:lnTo>
                  <a:pt x="0" y="3551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1791" y="415560"/>
            <a:ext cx="534413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29484" y="1735049"/>
            <a:ext cx="14115256" cy="74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rise of online interview platforms has transformed the recruitment process, making it more efficient and accessible.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Key components of these platforms are video interviews and tutorials. Video interviews allow employers to assess candidates' communication skills and personalities beyond what a resume can show, while tutorials help candidates prepare effectively for the interview process.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Despite their importance, there is limited research on the best practices for integrating these elements to maximize their effectiveness.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This study aims to explore and enhance the design and implementation of video and tutorial features in online interview systems to improve both candidate experience and hiring outcomes.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1791" y="415560"/>
            <a:ext cx="698932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2989579"/>
            <a:ext cx="14111798" cy="413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Impact of Video Interviews on Candidate Evaluation</a:t>
            </a:r>
          </a:p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Effectiveness of Tutorials in Candidate Preparation</a:t>
            </a:r>
          </a:p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 Experience and Accessibility</a:t>
            </a:r>
          </a:p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Integration of AI and Machine Learning</a:t>
            </a:r>
          </a:p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Cultural and Demographic Considerations</a:t>
            </a:r>
          </a:p>
          <a:p>
            <a:pPr algn="just">
              <a:lnSpc>
                <a:spcPts val="5249"/>
              </a:lnSpc>
            </a:pPr>
            <a:endParaRPr lang="en-US" sz="31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1791" y="415560"/>
            <a:ext cx="580756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627065" y="1955975"/>
          <a:ext cx="17033870" cy="6262500"/>
        </p:xfrm>
        <a:graphic>
          <a:graphicData uri="http://schemas.openxmlformats.org/drawingml/2006/table">
            <a:tbl>
              <a:tblPr/>
              <a:tblGrid>
                <a:gridCol w="5636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7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0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4579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[1]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[2]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[3]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[4]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Proposed </a:t>
                      </a:r>
                      <a:endParaRPr lang="en-US" sz="1100"/>
                    </a:p>
                    <a:p>
                      <a:pPr algn="just">
                        <a:lnSpc>
                          <a:spcPts val="3079"/>
                        </a:lnSpc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Solution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457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Impact of Video Interviews on Candidate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457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Effectiveness of Tutorials in Candidate Preparation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35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User Experience and Accessibility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5413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Integration of AI and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Freeform 21"/>
          <p:cNvSpPr/>
          <p:nvPr/>
        </p:nvSpPr>
        <p:spPr>
          <a:xfrm>
            <a:off x="6711848" y="348377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033820" y="4828093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4" y="0"/>
                </a:lnTo>
                <a:lnTo>
                  <a:pt x="696104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234874" y="4828093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3" y="0"/>
                </a:lnTo>
                <a:lnTo>
                  <a:pt x="696103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548531" y="348377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962252" y="348377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798755" y="348377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6048979" y="348377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1658230" y="476610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3844900" y="476610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6031571" y="4766109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7033820" y="6049457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4" y="0"/>
                </a:lnTo>
                <a:lnTo>
                  <a:pt x="696104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234874" y="6049457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3" y="0"/>
                </a:lnTo>
                <a:lnTo>
                  <a:pt x="696103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1757899" y="6049457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4" y="0"/>
                </a:lnTo>
                <a:lnTo>
                  <a:pt x="696104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3844900" y="6049457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4" y="0"/>
                </a:lnTo>
                <a:lnTo>
                  <a:pt x="696104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6048979" y="5925488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6048979" y="7204146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2"/>
                </a:lnTo>
                <a:lnTo>
                  <a:pt x="0" y="754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1485278" y="7111946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6740693" y="7111946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067117" y="7111946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3903439" y="7266130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3" y="0"/>
                </a:lnTo>
                <a:lnTo>
                  <a:pt x="696103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56039" y="1989115"/>
            <a:ext cx="12904356" cy="5690768"/>
            <a:chOff x="0" y="0"/>
            <a:chExt cx="1843101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3101" cy="812800"/>
            </a:xfrm>
            <a:custGeom>
              <a:avLst/>
              <a:gdLst/>
              <a:ahLst/>
              <a:cxnLst/>
              <a:rect l="l" t="t" r="r" b="b"/>
              <a:pathLst>
                <a:path w="1843101" h="812800">
                  <a:moveTo>
                    <a:pt x="1843101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843101" y="624840"/>
                  </a:lnTo>
                  <a:lnTo>
                    <a:pt x="1843101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843101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How do video interview formats and tutorial types affect the accuracy and effectiveness of online interviews?</a:t>
              </a:r>
            </a:p>
            <a:p>
              <a:pPr algn="just">
                <a:lnSpc>
                  <a:spcPts val="4619"/>
                </a:lnSpc>
              </a:pPr>
              <a:endParaRPr lang="en-US" sz="3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endParaRPr>
            </a:p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How can we make online interview platforms better for users, and how can AI be used to provide helpful feedback and tutorials while addressing privacy concerns?</a:t>
              </a:r>
            </a:p>
            <a:p>
              <a:pPr algn="just">
                <a:lnSpc>
                  <a:spcPts val="4619"/>
                </a:lnSpc>
              </a:pPr>
              <a:endParaRPr lang="en-US" sz="32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6435473"/>
            <a:ext cx="2201375" cy="2928729"/>
          </a:xfrm>
          <a:custGeom>
            <a:avLst/>
            <a:gdLst/>
            <a:ahLst/>
            <a:cxnLst/>
            <a:rect l="l" t="t" r="r" b="b"/>
            <a:pathLst>
              <a:path w="2201375" h="2928729">
                <a:moveTo>
                  <a:pt x="0" y="0"/>
                </a:moveTo>
                <a:lnTo>
                  <a:pt x="2201375" y="0"/>
                </a:lnTo>
                <a:lnTo>
                  <a:pt x="2201375" y="2928730"/>
                </a:lnTo>
                <a:lnTo>
                  <a:pt x="0" y="2928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664174" y="533795"/>
            <a:ext cx="770958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Problem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4396" y="415560"/>
            <a:ext cx="808033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Specific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71092" y="2903789"/>
            <a:ext cx="12852457" cy="4479422"/>
            <a:chOff x="0" y="0"/>
            <a:chExt cx="3385009" cy="11797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385009" cy="1179765"/>
            </a:xfrm>
            <a:custGeom>
              <a:avLst/>
              <a:gdLst/>
              <a:ahLst/>
              <a:cxnLst/>
              <a:rect l="l" t="t" r="r" b="b"/>
              <a:pathLst>
                <a:path w="3385009" h="1179765">
                  <a:moveTo>
                    <a:pt x="30721" y="0"/>
                  </a:moveTo>
                  <a:lnTo>
                    <a:pt x="3354288" y="0"/>
                  </a:lnTo>
                  <a:cubicBezTo>
                    <a:pt x="3371255" y="0"/>
                    <a:pt x="3385009" y="13754"/>
                    <a:pt x="3385009" y="30721"/>
                  </a:cubicBezTo>
                  <a:lnTo>
                    <a:pt x="3385009" y="1149045"/>
                  </a:lnTo>
                  <a:cubicBezTo>
                    <a:pt x="3385009" y="1166011"/>
                    <a:pt x="3371255" y="1179765"/>
                    <a:pt x="3354288" y="1179765"/>
                  </a:cubicBezTo>
                  <a:lnTo>
                    <a:pt x="30721" y="1179765"/>
                  </a:lnTo>
                  <a:cubicBezTo>
                    <a:pt x="13754" y="1179765"/>
                    <a:pt x="0" y="1166011"/>
                    <a:pt x="0" y="1149045"/>
                  </a:cubicBezTo>
                  <a:lnTo>
                    <a:pt x="0" y="30721"/>
                  </a:lnTo>
                  <a:cubicBezTo>
                    <a:pt x="0" y="13754"/>
                    <a:pt x="13754" y="0"/>
                    <a:pt x="307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3385009" cy="1246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To enhance the effectiveness of video and tutorial components in online interview platforms by addressing the research gaps and improving candidate evaluation, preparation, user experience, and inclusivity.</a:t>
              </a:r>
            </a:p>
            <a:p>
              <a:pPr algn="ctr">
                <a:lnSpc>
                  <a:spcPts val="4899"/>
                </a:lnSpc>
              </a:pPr>
              <a:endParaRPr lang="en-US" sz="34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4396" y="415560"/>
            <a:ext cx="636562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Sub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13790" y="2148783"/>
            <a:ext cx="14260420" cy="6678233"/>
            <a:chOff x="0" y="0"/>
            <a:chExt cx="3755831" cy="17588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55831" cy="1758876"/>
            </a:xfrm>
            <a:custGeom>
              <a:avLst/>
              <a:gdLst/>
              <a:ahLst/>
              <a:cxnLst/>
              <a:rect l="l" t="t" r="r" b="b"/>
              <a:pathLst>
                <a:path w="3755831" h="1758876">
                  <a:moveTo>
                    <a:pt x="27688" y="0"/>
                  </a:moveTo>
                  <a:lnTo>
                    <a:pt x="3728143" y="0"/>
                  </a:lnTo>
                  <a:cubicBezTo>
                    <a:pt x="3743435" y="0"/>
                    <a:pt x="3755831" y="12396"/>
                    <a:pt x="3755831" y="27688"/>
                  </a:cubicBezTo>
                  <a:lnTo>
                    <a:pt x="3755831" y="1731188"/>
                  </a:lnTo>
                  <a:cubicBezTo>
                    <a:pt x="3755831" y="1738531"/>
                    <a:pt x="3752914" y="1745574"/>
                    <a:pt x="3747721" y="1750766"/>
                  </a:cubicBezTo>
                  <a:cubicBezTo>
                    <a:pt x="3742529" y="1755959"/>
                    <a:pt x="3735486" y="1758876"/>
                    <a:pt x="3728143" y="1758876"/>
                  </a:cubicBezTo>
                  <a:lnTo>
                    <a:pt x="27688" y="1758876"/>
                  </a:lnTo>
                  <a:cubicBezTo>
                    <a:pt x="20344" y="1758876"/>
                    <a:pt x="13302" y="1755959"/>
                    <a:pt x="8110" y="1750766"/>
                  </a:cubicBezTo>
                  <a:cubicBezTo>
                    <a:pt x="2917" y="1745574"/>
                    <a:pt x="0" y="1738531"/>
                    <a:pt x="0" y="1731188"/>
                  </a:cubicBezTo>
                  <a:lnTo>
                    <a:pt x="0" y="27688"/>
                  </a:lnTo>
                  <a:cubicBezTo>
                    <a:pt x="0" y="20344"/>
                    <a:pt x="2917" y="13302"/>
                    <a:pt x="8110" y="8110"/>
                  </a:cubicBezTo>
                  <a:cubicBezTo>
                    <a:pt x="13302" y="2917"/>
                    <a:pt x="20344" y="0"/>
                    <a:pt x="2768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00025"/>
              <a:ext cx="3755831" cy="195890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Evaluate the Impact of Different Video Interview Formats on Candidate Evaluation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Analyze User Experience and Accessibility of Video and Tutorial Components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Investigate the Integration of AI and Machine Learning in Video Interviews and Tutorials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Examine the Impact of Cultural and Demographic Factors on Video Interviews and Tutorials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0541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9167" y="2073046"/>
            <a:ext cx="15477193" cy="6411673"/>
            <a:chOff x="0" y="0"/>
            <a:chExt cx="4076298" cy="16886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6298" cy="1688671"/>
            </a:xfrm>
            <a:custGeom>
              <a:avLst/>
              <a:gdLst/>
              <a:ahLst/>
              <a:cxnLst/>
              <a:rect l="l" t="t" r="r" b="b"/>
              <a:pathLst>
                <a:path w="4076298" h="1688671">
                  <a:moveTo>
                    <a:pt x="25511" y="0"/>
                  </a:moveTo>
                  <a:lnTo>
                    <a:pt x="4050787" y="0"/>
                  </a:lnTo>
                  <a:cubicBezTo>
                    <a:pt x="4064876" y="0"/>
                    <a:pt x="4076298" y="11422"/>
                    <a:pt x="4076298" y="25511"/>
                  </a:cubicBezTo>
                  <a:lnTo>
                    <a:pt x="4076298" y="1663160"/>
                  </a:lnTo>
                  <a:cubicBezTo>
                    <a:pt x="4076298" y="1669926"/>
                    <a:pt x="4073610" y="1676415"/>
                    <a:pt x="4068826" y="1681199"/>
                  </a:cubicBezTo>
                  <a:cubicBezTo>
                    <a:pt x="4064041" y="1685983"/>
                    <a:pt x="4057553" y="1688671"/>
                    <a:pt x="4050787" y="1688671"/>
                  </a:cubicBezTo>
                  <a:lnTo>
                    <a:pt x="25511" y="1688671"/>
                  </a:lnTo>
                  <a:cubicBezTo>
                    <a:pt x="18745" y="1688671"/>
                    <a:pt x="12256" y="1685983"/>
                    <a:pt x="7472" y="1681199"/>
                  </a:cubicBezTo>
                  <a:cubicBezTo>
                    <a:pt x="2688" y="1676415"/>
                    <a:pt x="0" y="1669926"/>
                    <a:pt x="0" y="1663160"/>
                  </a:cubicBezTo>
                  <a:lnTo>
                    <a:pt x="0" y="25511"/>
                  </a:lnTo>
                  <a:cubicBezTo>
                    <a:pt x="0" y="18745"/>
                    <a:pt x="2688" y="12256"/>
                    <a:pt x="7472" y="7472"/>
                  </a:cubicBezTo>
                  <a:cubicBezTo>
                    <a:pt x="12256" y="2688"/>
                    <a:pt x="18745" y="0"/>
                    <a:pt x="2551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00025"/>
              <a:ext cx="4076298" cy="18886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64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865007" y="2509347"/>
            <a:ext cx="14448413" cy="5523402"/>
          </a:xfrm>
          <a:custGeom>
            <a:avLst/>
            <a:gdLst/>
            <a:ahLst/>
            <a:cxnLst/>
            <a:rect l="l" t="t" r="r" b="b"/>
            <a:pathLst>
              <a:path w="14448413" h="5523402">
                <a:moveTo>
                  <a:pt x="0" y="0"/>
                </a:moveTo>
                <a:lnTo>
                  <a:pt x="14448413" y="0"/>
                </a:lnTo>
                <a:lnTo>
                  <a:pt x="14448413" y="5523402"/>
                </a:lnTo>
                <a:lnTo>
                  <a:pt x="0" y="5523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54396" y="415560"/>
            <a:ext cx="687540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System Diagram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8608" y="1583137"/>
            <a:ext cx="4456155" cy="2762871"/>
            <a:chOff x="0" y="0"/>
            <a:chExt cx="5941541" cy="36838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70" b="3470"/>
            <a:stretch>
              <a:fillRect/>
            </a:stretch>
          </p:blipFill>
          <p:spPr>
            <a:xfrm>
              <a:off x="0" y="0"/>
              <a:ext cx="5941541" cy="368382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994763" y="1028700"/>
            <a:ext cx="1436473" cy="3317308"/>
            <a:chOff x="0" y="0"/>
            <a:chExt cx="1915297" cy="442307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106296" y="4443074"/>
            <a:ext cx="3324940" cy="2137237"/>
            <a:chOff x="0" y="0"/>
            <a:chExt cx="4433253" cy="284964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1301" r="11301"/>
            <a:stretch>
              <a:fillRect/>
            </a:stretch>
          </p:blipFill>
          <p:spPr>
            <a:xfrm>
              <a:off x="0" y="0"/>
              <a:ext cx="4433253" cy="2849649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4106296" y="6675561"/>
            <a:ext cx="3324940" cy="2582739"/>
            <a:chOff x="0" y="0"/>
            <a:chExt cx="4433253" cy="344365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l="7034" r="7034"/>
            <a:stretch>
              <a:fillRect/>
            </a:stretch>
          </p:blipFill>
          <p:spPr>
            <a:xfrm>
              <a:off x="0" y="0"/>
              <a:ext cx="4433253" cy="3443652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3328022" y="415560"/>
            <a:ext cx="6783116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5740" y="2099873"/>
            <a:ext cx="9186062" cy="260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 today’s competitive job market, being well-prepared for interviews is crucial. Our project aims to create a web application that uses machine learning to help users get ready for interviews.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9855" y="4895901"/>
            <a:ext cx="11666253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app will provide personalized quiz assessments to identify strengths and areas for improvement, suggest videos for learning specific skills, offer virtual interview practice with realistic avatars.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0900" y="7410205"/>
            <a:ext cx="11844163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These features will boost confidence, enhance skills, and provide the necessary tools for users to succeed in their job search.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9357" y="1982349"/>
            <a:ext cx="992463" cy="6322303"/>
            <a:chOff x="0" y="0"/>
            <a:chExt cx="1323284" cy="842973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2668032"/>
              <a:ext cx="1323284" cy="1323284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79"/>
                  </a:lnSpc>
                  <a:spcBef>
                    <a:spcPct val="0"/>
                  </a:spcBef>
                </a:pPr>
                <a:r>
                  <a:rPr lang="en-US" sz="2699">
                    <a:solidFill>
                      <a:srgbClr val="FFFEFE"/>
                    </a:solidFill>
                    <a:latin typeface="Gotham"/>
                    <a:ea typeface="Gotham"/>
                    <a:cs typeface="Gotham"/>
                    <a:sym typeface="Gotham"/>
                  </a:rPr>
                  <a:t>4</a:t>
                </a: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322870" y="1777858"/>
              <a:ext cx="677544" cy="725074"/>
              <a:chOff x="0" y="0"/>
              <a:chExt cx="812800" cy="86981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3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22870" y="0"/>
              <a:ext cx="677544" cy="725074"/>
              <a:chOff x="0" y="0"/>
              <a:chExt cx="812800" cy="86981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1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22870" y="4148947"/>
              <a:ext cx="677544" cy="725074"/>
              <a:chOff x="0" y="0"/>
              <a:chExt cx="812800" cy="869819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5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22870" y="887684"/>
              <a:ext cx="677544" cy="725074"/>
              <a:chOff x="0" y="0"/>
              <a:chExt cx="812800" cy="86981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2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322870" y="5924315"/>
              <a:ext cx="677544" cy="725074"/>
              <a:chOff x="0" y="0"/>
              <a:chExt cx="812800" cy="869819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7</a:t>
                </a:r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322870" y="5036631"/>
              <a:ext cx="677544" cy="725074"/>
              <a:chOff x="0" y="0"/>
              <a:chExt cx="812800" cy="86981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6</a:t>
                </a:r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322870" y="6814489"/>
              <a:ext cx="677544" cy="725074"/>
              <a:chOff x="0" y="0"/>
              <a:chExt cx="812800" cy="86981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8</a:t>
                </a:r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322870" y="7704663"/>
              <a:ext cx="677544" cy="725074"/>
              <a:chOff x="0" y="0"/>
              <a:chExt cx="812800" cy="869819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698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69819">
                    <a:moveTo>
                      <a:pt x="406400" y="0"/>
                    </a:moveTo>
                    <a:cubicBezTo>
                      <a:pt x="181951" y="0"/>
                      <a:pt x="0" y="194716"/>
                      <a:pt x="0" y="434909"/>
                    </a:cubicBezTo>
                    <a:cubicBezTo>
                      <a:pt x="0" y="675103"/>
                      <a:pt x="181951" y="869819"/>
                      <a:pt x="406400" y="869819"/>
                    </a:cubicBezTo>
                    <a:cubicBezTo>
                      <a:pt x="630849" y="869819"/>
                      <a:pt x="812800" y="675103"/>
                      <a:pt x="812800" y="434909"/>
                    </a:cubicBezTo>
                    <a:cubicBezTo>
                      <a:pt x="812800" y="194716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EFE"/>
              </a:solidFill>
              <a:ln w="9525" cap="sq">
                <a:solidFill>
                  <a:srgbClr val="FD622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52970"/>
                <a:ext cx="660400" cy="7353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  <a:spcBef>
                    <a:spcPct val="0"/>
                  </a:spcBef>
                </a:pPr>
                <a:r>
                  <a:rPr lang="en-US" sz="1700">
                    <a:solidFill>
                      <a:srgbClr val="191919"/>
                    </a:solidFill>
                    <a:latin typeface="Gotham"/>
                    <a:ea typeface="Gotham"/>
                    <a:cs typeface="Gotham"/>
                    <a:sym typeface="Gotham"/>
                  </a:rPr>
                  <a:t>9</a:t>
                </a:r>
              </a:p>
            </p:txBody>
          </p:sp>
        </p:grpSp>
      </p:grpSp>
      <p:sp>
        <p:nvSpPr>
          <p:cNvPr id="50" name="Freeform 50"/>
          <p:cNvSpPr/>
          <p:nvPr/>
        </p:nvSpPr>
        <p:spPr>
          <a:xfrm>
            <a:off x="14476504" y="1193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0"/>
                </a:lnTo>
                <a:lnTo>
                  <a:pt x="0" y="157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28621" y="1965021"/>
            <a:ext cx="12842592" cy="7223958"/>
          </a:xfrm>
          <a:custGeom>
            <a:avLst/>
            <a:gdLst/>
            <a:ahLst/>
            <a:cxnLst/>
            <a:rect l="l" t="t" r="r" b="b"/>
            <a:pathLst>
              <a:path w="12842592" h="7223958">
                <a:moveTo>
                  <a:pt x="0" y="0"/>
                </a:moveTo>
                <a:lnTo>
                  <a:pt x="12842592" y="0"/>
                </a:lnTo>
                <a:lnTo>
                  <a:pt x="12842592" y="7223958"/>
                </a:lnTo>
                <a:lnTo>
                  <a:pt x="0" y="7223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89977" y="1965021"/>
            <a:ext cx="12798544" cy="7199181"/>
          </a:xfrm>
          <a:custGeom>
            <a:avLst/>
            <a:gdLst/>
            <a:ahLst/>
            <a:cxnLst/>
            <a:rect l="l" t="t" r="r" b="b"/>
            <a:pathLst>
              <a:path w="12798544" h="7199181">
                <a:moveTo>
                  <a:pt x="0" y="0"/>
                </a:moveTo>
                <a:lnTo>
                  <a:pt x="12798544" y="0"/>
                </a:lnTo>
                <a:lnTo>
                  <a:pt x="12798544" y="7199181"/>
                </a:lnTo>
                <a:lnTo>
                  <a:pt x="0" y="7199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28700" y="1965021"/>
            <a:ext cx="12965829" cy="7293279"/>
          </a:xfrm>
          <a:custGeom>
            <a:avLst/>
            <a:gdLst/>
            <a:ahLst/>
            <a:cxnLst/>
            <a:rect l="l" t="t" r="r" b="b"/>
            <a:pathLst>
              <a:path w="12965829" h="7293279">
                <a:moveTo>
                  <a:pt x="0" y="0"/>
                </a:moveTo>
                <a:lnTo>
                  <a:pt x="12965829" y="0"/>
                </a:lnTo>
                <a:lnTo>
                  <a:pt x="12965829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28700" y="1965021"/>
            <a:ext cx="13106110" cy="7372187"/>
          </a:xfrm>
          <a:custGeom>
            <a:avLst/>
            <a:gdLst/>
            <a:ahLst/>
            <a:cxnLst/>
            <a:rect l="l" t="t" r="r" b="b"/>
            <a:pathLst>
              <a:path w="13106110" h="7372187">
                <a:moveTo>
                  <a:pt x="0" y="0"/>
                </a:moveTo>
                <a:lnTo>
                  <a:pt x="13106110" y="0"/>
                </a:lnTo>
                <a:lnTo>
                  <a:pt x="13106110" y="7372187"/>
                </a:lnTo>
                <a:lnTo>
                  <a:pt x="0" y="7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44957" y="1965021"/>
            <a:ext cx="12830606" cy="7217216"/>
          </a:xfrm>
          <a:custGeom>
            <a:avLst/>
            <a:gdLst/>
            <a:ahLst/>
            <a:cxnLst/>
            <a:rect l="l" t="t" r="r" b="b"/>
            <a:pathLst>
              <a:path w="12830606" h="7217216">
                <a:moveTo>
                  <a:pt x="0" y="0"/>
                </a:moveTo>
                <a:lnTo>
                  <a:pt x="12830606" y="0"/>
                </a:lnTo>
                <a:lnTo>
                  <a:pt x="12830606" y="7217216"/>
                </a:lnTo>
                <a:lnTo>
                  <a:pt x="0" y="72172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79535" y="1956414"/>
            <a:ext cx="8267143" cy="5911007"/>
          </a:xfrm>
          <a:custGeom>
            <a:avLst/>
            <a:gdLst/>
            <a:ahLst/>
            <a:cxnLst/>
            <a:rect l="l" t="t" r="r" b="b"/>
            <a:pathLst>
              <a:path w="8267143" h="5911007">
                <a:moveTo>
                  <a:pt x="0" y="0"/>
                </a:moveTo>
                <a:lnTo>
                  <a:pt x="8267142" y="0"/>
                </a:lnTo>
                <a:lnTo>
                  <a:pt x="8267142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362557" y="3237645"/>
            <a:ext cx="7718789" cy="6020655"/>
          </a:xfrm>
          <a:custGeom>
            <a:avLst/>
            <a:gdLst/>
            <a:ahLst/>
            <a:cxnLst/>
            <a:rect l="l" t="t" r="r" b="b"/>
            <a:pathLst>
              <a:path w="7718789" h="6020655">
                <a:moveTo>
                  <a:pt x="0" y="0"/>
                </a:moveTo>
                <a:lnTo>
                  <a:pt x="7718789" y="0"/>
                </a:lnTo>
                <a:lnTo>
                  <a:pt x="7718789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12475" y="2064976"/>
            <a:ext cx="4499272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Collection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292285" y="3258743"/>
            <a:ext cx="9320552" cy="5732139"/>
          </a:xfrm>
          <a:custGeom>
            <a:avLst/>
            <a:gdLst/>
            <a:ahLst/>
            <a:cxnLst/>
            <a:rect l="l" t="t" r="r" b="b"/>
            <a:pathLst>
              <a:path w="9320552" h="5732139">
                <a:moveTo>
                  <a:pt x="0" y="0"/>
                </a:moveTo>
                <a:lnTo>
                  <a:pt x="9320552" y="0"/>
                </a:lnTo>
                <a:lnTo>
                  <a:pt x="9320552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55486" y="3059260"/>
            <a:ext cx="5626019" cy="6199040"/>
          </a:xfrm>
          <a:custGeom>
            <a:avLst/>
            <a:gdLst/>
            <a:ahLst/>
            <a:cxnLst/>
            <a:rect l="l" t="t" r="r" b="b"/>
            <a:pathLst>
              <a:path w="5626019" h="6199040">
                <a:moveTo>
                  <a:pt x="0" y="0"/>
                </a:moveTo>
                <a:lnTo>
                  <a:pt x="5626020" y="0"/>
                </a:lnTo>
                <a:lnTo>
                  <a:pt x="5626020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4092" y="2087709"/>
            <a:ext cx="932055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Model  Accuracy and Training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28700" y="3119133"/>
            <a:ext cx="7190825" cy="6139167"/>
          </a:xfrm>
          <a:custGeom>
            <a:avLst/>
            <a:gdLst/>
            <a:ahLst/>
            <a:cxnLst/>
            <a:rect l="l" t="t" r="r" b="b"/>
            <a:pathLst>
              <a:path w="7190825" h="6139167">
                <a:moveTo>
                  <a:pt x="0" y="0"/>
                </a:moveTo>
                <a:lnTo>
                  <a:pt x="7190825" y="0"/>
                </a:lnTo>
                <a:lnTo>
                  <a:pt x="7190825" y="6139167"/>
                </a:lnTo>
                <a:lnTo>
                  <a:pt x="0" y="6139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980530" y="3119133"/>
            <a:ext cx="7898701" cy="5983266"/>
          </a:xfrm>
          <a:custGeom>
            <a:avLst/>
            <a:gdLst/>
            <a:ahLst/>
            <a:cxnLst/>
            <a:rect l="l" t="t" r="r" b="b"/>
            <a:pathLst>
              <a:path w="7898701" h="5983266">
                <a:moveTo>
                  <a:pt x="0" y="0"/>
                </a:moveTo>
                <a:lnTo>
                  <a:pt x="7898700" y="0"/>
                </a:lnTo>
                <a:lnTo>
                  <a:pt x="7898700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64832" y="2091561"/>
            <a:ext cx="7898701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Flask Backend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64092" y="3510496"/>
            <a:ext cx="11301259" cy="5947288"/>
          </a:xfrm>
          <a:custGeom>
            <a:avLst/>
            <a:gdLst/>
            <a:ahLst/>
            <a:cxnLst/>
            <a:rect l="l" t="t" r="r" b="b"/>
            <a:pathLst>
              <a:path w="11301259" h="5947288">
                <a:moveTo>
                  <a:pt x="0" y="0"/>
                </a:moveTo>
                <a:lnTo>
                  <a:pt x="11301259" y="0"/>
                </a:lnTo>
                <a:lnTo>
                  <a:pt x="11301259" y="5947287"/>
                </a:lnTo>
                <a:lnTo>
                  <a:pt x="0" y="59472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20882" y="2359128"/>
            <a:ext cx="3311348" cy="65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1"/>
              </a:lnSpc>
              <a:spcBef>
                <a:spcPct val="0"/>
              </a:spcBef>
            </a:pPr>
            <a:r>
              <a:rPr lang="en-US" sz="382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Postman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21686" y="162715"/>
            <a:ext cx="384462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Progress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49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792879" y="2580067"/>
            <a:ext cx="7588576" cy="6678233"/>
            <a:chOff x="0" y="0"/>
            <a:chExt cx="1998637" cy="175887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98638" cy="1758876"/>
            </a:xfrm>
            <a:custGeom>
              <a:avLst/>
              <a:gdLst/>
              <a:ahLst/>
              <a:cxnLst/>
              <a:rect l="l" t="t" r="r" b="b"/>
              <a:pathLst>
                <a:path w="1998638" h="1758876">
                  <a:moveTo>
                    <a:pt x="52031" y="0"/>
                  </a:moveTo>
                  <a:lnTo>
                    <a:pt x="1946607" y="0"/>
                  </a:lnTo>
                  <a:cubicBezTo>
                    <a:pt x="1975343" y="0"/>
                    <a:pt x="1998638" y="23295"/>
                    <a:pt x="1998638" y="52031"/>
                  </a:cubicBezTo>
                  <a:lnTo>
                    <a:pt x="1998638" y="1706845"/>
                  </a:lnTo>
                  <a:cubicBezTo>
                    <a:pt x="1998638" y="1735581"/>
                    <a:pt x="1975343" y="1758876"/>
                    <a:pt x="1946607" y="1758876"/>
                  </a:cubicBezTo>
                  <a:lnTo>
                    <a:pt x="52031" y="1758876"/>
                  </a:lnTo>
                  <a:cubicBezTo>
                    <a:pt x="23295" y="1758876"/>
                    <a:pt x="0" y="1735581"/>
                    <a:pt x="0" y="1706845"/>
                  </a:cubicBezTo>
                  <a:lnTo>
                    <a:pt x="0" y="52031"/>
                  </a:lnTo>
                  <a:cubicBezTo>
                    <a:pt x="0" y="23295"/>
                    <a:pt x="23295" y="0"/>
                    <a:pt x="5203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00025"/>
              <a:ext cx="1998637" cy="195890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Data Collection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Data Pre-processing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Model Development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Front-End Development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Backend Development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Web Application Development (90%)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Integrate Component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791030" y="3121766"/>
            <a:ext cx="7588576" cy="4479422"/>
            <a:chOff x="0" y="0"/>
            <a:chExt cx="1998637" cy="11797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98638" cy="1179765"/>
            </a:xfrm>
            <a:custGeom>
              <a:avLst/>
              <a:gdLst/>
              <a:ahLst/>
              <a:cxnLst/>
              <a:rect l="l" t="t" r="r" b="b"/>
              <a:pathLst>
                <a:path w="1998638" h="1179765">
                  <a:moveTo>
                    <a:pt x="52031" y="0"/>
                  </a:moveTo>
                  <a:lnTo>
                    <a:pt x="1946607" y="0"/>
                  </a:lnTo>
                  <a:cubicBezTo>
                    <a:pt x="1975343" y="0"/>
                    <a:pt x="1998638" y="23295"/>
                    <a:pt x="1998638" y="52031"/>
                  </a:cubicBezTo>
                  <a:lnTo>
                    <a:pt x="1998638" y="1127735"/>
                  </a:lnTo>
                  <a:cubicBezTo>
                    <a:pt x="1998638" y="1156471"/>
                    <a:pt x="1975343" y="1179765"/>
                    <a:pt x="1946607" y="1179765"/>
                  </a:cubicBezTo>
                  <a:lnTo>
                    <a:pt x="52031" y="1179765"/>
                  </a:lnTo>
                  <a:cubicBezTo>
                    <a:pt x="23295" y="1179765"/>
                    <a:pt x="0" y="1156471"/>
                    <a:pt x="0" y="1127735"/>
                  </a:cubicBezTo>
                  <a:lnTo>
                    <a:pt x="0" y="52031"/>
                  </a:lnTo>
                  <a:cubicBezTo>
                    <a:pt x="0" y="23295"/>
                    <a:pt x="23295" y="0"/>
                    <a:pt x="5203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00025"/>
              <a:ext cx="1998637" cy="13797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64"/>
                </a:lnSpc>
              </a:pPr>
              <a:endParaRPr/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Web Application Development (10%)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Testing and Deployment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develop the skill cycle 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47688" y="1623677"/>
            <a:ext cx="6391678" cy="53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86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Completion of the Component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2088211"/>
            <a:ext cx="6391678" cy="53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86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Future Implementation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94763" y="1028700"/>
            <a:ext cx="1436473" cy="3317308"/>
            <a:chOff x="0" y="0"/>
            <a:chExt cx="1915297" cy="442307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54408" y="415560"/>
            <a:ext cx="10081771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PROBLEM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9" name="Group 9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78955" y="3131381"/>
            <a:ext cx="14115808" cy="517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4292" lvl="1" indent="-442146" algn="l">
              <a:lnSpc>
                <a:spcPts val="8273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Lack of Personalized MCQ Systems</a:t>
            </a:r>
          </a:p>
          <a:p>
            <a:pPr marL="884292" lvl="1" indent="-442146" algn="l">
              <a:lnSpc>
                <a:spcPts val="8273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Overwhelming Interview Preparation Content</a:t>
            </a:r>
          </a:p>
          <a:p>
            <a:pPr marL="884292" lvl="1" indent="-442146" algn="l">
              <a:lnSpc>
                <a:spcPts val="8273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Limited Realistic Interview Practice</a:t>
            </a:r>
          </a:p>
          <a:p>
            <a:pPr marL="884292" lvl="1" indent="-442146" algn="l">
              <a:lnSpc>
                <a:spcPts val="8273"/>
              </a:lnSpc>
              <a:buFont typeface="Arial"/>
              <a:buChar char="•"/>
            </a:pPr>
            <a:r>
              <a:rPr lang="en-US" sz="409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Lack of identify the current skills and job roles</a:t>
            </a:r>
          </a:p>
          <a:p>
            <a:pPr algn="l">
              <a:lnSpc>
                <a:spcPts val="8677"/>
              </a:lnSpc>
            </a:pPr>
            <a:endParaRPr lang="en-US" sz="4095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9357" y="4651003"/>
            <a:ext cx="992463" cy="99246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3315742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1509" y="3983373"/>
            <a:ext cx="508158" cy="543805"/>
            <a:chOff x="0" y="0"/>
            <a:chExt cx="812800" cy="8698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1509" y="5759822"/>
            <a:ext cx="508158" cy="543805"/>
            <a:chOff x="0" y="0"/>
            <a:chExt cx="812800" cy="86981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64092" y="415560"/>
            <a:ext cx="10527605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50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4481935" y="3350825"/>
            <a:ext cx="8809762" cy="4479422"/>
            <a:chOff x="0" y="0"/>
            <a:chExt cx="2320267" cy="11797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20267" cy="1179765"/>
            </a:xfrm>
            <a:custGeom>
              <a:avLst/>
              <a:gdLst/>
              <a:ahLst/>
              <a:cxnLst/>
              <a:rect l="l" t="t" r="r" b="b"/>
              <a:pathLst>
                <a:path w="2320267" h="1179765">
                  <a:moveTo>
                    <a:pt x="44818" y="0"/>
                  </a:moveTo>
                  <a:lnTo>
                    <a:pt x="2275448" y="0"/>
                  </a:lnTo>
                  <a:cubicBezTo>
                    <a:pt x="2300201" y="0"/>
                    <a:pt x="2320267" y="20066"/>
                    <a:pt x="2320267" y="44818"/>
                  </a:cubicBezTo>
                  <a:lnTo>
                    <a:pt x="2320267" y="1134947"/>
                  </a:lnTo>
                  <a:cubicBezTo>
                    <a:pt x="2320267" y="1159700"/>
                    <a:pt x="2300201" y="1179765"/>
                    <a:pt x="2275448" y="1179765"/>
                  </a:cubicBezTo>
                  <a:lnTo>
                    <a:pt x="44818" y="1179765"/>
                  </a:lnTo>
                  <a:cubicBezTo>
                    <a:pt x="20066" y="1179765"/>
                    <a:pt x="0" y="1159700"/>
                    <a:pt x="0" y="1134947"/>
                  </a:cubicBezTo>
                  <a:lnTo>
                    <a:pt x="0" y="44818"/>
                  </a:lnTo>
                  <a:cubicBezTo>
                    <a:pt x="0" y="20066"/>
                    <a:pt x="20066" y="0"/>
                    <a:pt x="448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00025"/>
              <a:ext cx="2320267" cy="13797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•Video Interview Functionality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•Tutorial Functionality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•User Management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•Integration and Compatibility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•Real-Time Feedback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7090" y="415560"/>
            <a:ext cx="1264772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Non-Functional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4515731" y="2903789"/>
            <a:ext cx="5797160" cy="4479422"/>
            <a:chOff x="0" y="0"/>
            <a:chExt cx="1526824" cy="11797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6824" cy="1179765"/>
            </a:xfrm>
            <a:custGeom>
              <a:avLst/>
              <a:gdLst/>
              <a:ahLst/>
              <a:cxnLst/>
              <a:rect l="l" t="t" r="r" b="b"/>
              <a:pathLst>
                <a:path w="1526824" h="1179765">
                  <a:moveTo>
                    <a:pt x="68109" y="0"/>
                  </a:moveTo>
                  <a:lnTo>
                    <a:pt x="1458715" y="0"/>
                  </a:lnTo>
                  <a:cubicBezTo>
                    <a:pt x="1476779" y="0"/>
                    <a:pt x="1494103" y="7176"/>
                    <a:pt x="1506875" y="19949"/>
                  </a:cubicBezTo>
                  <a:cubicBezTo>
                    <a:pt x="1519648" y="32722"/>
                    <a:pt x="1526824" y="50045"/>
                    <a:pt x="1526824" y="68109"/>
                  </a:cubicBezTo>
                  <a:lnTo>
                    <a:pt x="1526824" y="1111657"/>
                  </a:lnTo>
                  <a:cubicBezTo>
                    <a:pt x="1526824" y="1129720"/>
                    <a:pt x="1519648" y="1147044"/>
                    <a:pt x="1506875" y="1159817"/>
                  </a:cubicBezTo>
                  <a:cubicBezTo>
                    <a:pt x="1494103" y="1172590"/>
                    <a:pt x="1476779" y="1179765"/>
                    <a:pt x="1458715" y="1179765"/>
                  </a:cubicBezTo>
                  <a:lnTo>
                    <a:pt x="68109" y="1179765"/>
                  </a:lnTo>
                  <a:cubicBezTo>
                    <a:pt x="50045" y="1179765"/>
                    <a:pt x="32722" y="1172590"/>
                    <a:pt x="19949" y="1159817"/>
                  </a:cubicBezTo>
                  <a:cubicBezTo>
                    <a:pt x="7176" y="1147044"/>
                    <a:pt x="0" y="1129720"/>
                    <a:pt x="0" y="1111657"/>
                  </a:cubicBezTo>
                  <a:lnTo>
                    <a:pt x="0" y="68109"/>
                  </a:lnTo>
                  <a:cubicBezTo>
                    <a:pt x="0" y="50045"/>
                    <a:pt x="7176" y="32722"/>
                    <a:pt x="19949" y="19949"/>
                  </a:cubicBezTo>
                  <a:cubicBezTo>
                    <a:pt x="32722" y="7176"/>
                    <a:pt x="50045" y="0"/>
                    <a:pt x="6810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00025"/>
              <a:ext cx="1526824" cy="13797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•Performance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•Usability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•Reliability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•Maintainability</a:t>
              </a:r>
            </a:p>
            <a:p>
              <a:pPr algn="l">
                <a:lnSpc>
                  <a:spcPts val="6264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•Security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74735" y="415560"/>
            <a:ext cx="473852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References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739450" y="2398505"/>
            <a:ext cx="15715678" cy="474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[1]N. Roulin, "Is More Always Better? How Preparation Time and Re-recording Opportunities Impact Fairness, Anxiety, Impression Management, and Performance in Asynchronous Video Interviews," Journal of Business and Psychology, vol. 36, no. 4, pp. 599-617, 2021.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[2]L. Barrick and C. Mount, "Interactive Tutorials for Online Job Interview Preparation: An Empirical Evaluation," IEEE Transactions on Learning Technologies, vol. 13, no. 3, pp. 329-340, 2020.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[3]"Ensuring Accessible Digital Interviews," Peatworks, 2020. This article outlines accessibility-related challenges and provides solutions for making digital interviews fairer and more inclusive.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[4]M. Sharma and K. Thakur, "Leveraging AI for Real-Time Feedback in Video Interviews," IEEE Access, vol. 9, pp. 123456-123467, 2021.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-347806"/>
            <a:ext cx="22797652" cy="16426336"/>
          </a:xfrm>
          <a:custGeom>
            <a:avLst/>
            <a:gdLst/>
            <a:ahLst/>
            <a:cxnLst/>
            <a:rect l="l" t="t" r="r" b="b"/>
            <a:pathLst>
              <a:path w="22797652" h="16426336">
                <a:moveTo>
                  <a:pt x="0" y="0"/>
                </a:moveTo>
                <a:lnTo>
                  <a:pt x="22797652" y="0"/>
                </a:lnTo>
                <a:lnTo>
                  <a:pt x="22797652" y="16426335"/>
                </a:lnTo>
                <a:lnTo>
                  <a:pt x="0" y="164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37248" b="-15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19026" y="-8083456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8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763264" y="-912893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3046560"/>
            <a:ext cx="13050509" cy="96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4"/>
              </a:lnSpc>
            </a:pPr>
            <a:r>
              <a:rPr lang="en-US" sz="513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IT21286650     |     Senevirathna D M O 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966920"/>
            <a:ext cx="10346224" cy="77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412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Specialization - Information Technology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573380"/>
            <a:ext cx="9587513" cy="77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412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 3 - MCQ Levelup System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287755" y="3246642"/>
            <a:ext cx="3774816" cy="4355557"/>
          </a:xfrm>
          <a:custGeom>
            <a:avLst/>
            <a:gdLst/>
            <a:ahLst/>
            <a:cxnLst/>
            <a:rect l="l" t="t" r="r" b="b"/>
            <a:pathLst>
              <a:path w="3774816" h="4355557">
                <a:moveTo>
                  <a:pt x="0" y="0"/>
                </a:moveTo>
                <a:lnTo>
                  <a:pt x="3774816" y="0"/>
                </a:lnTo>
                <a:lnTo>
                  <a:pt x="3774816" y="4355557"/>
                </a:lnTo>
                <a:lnTo>
                  <a:pt x="0" y="43555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6" name="Group 6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54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61791" y="415560"/>
            <a:ext cx="534413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1601" y="1942101"/>
            <a:ext cx="1411525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MCQ Levelup Controlling component aims to enhance interview preparation by providing a dynamic, adaptive system of multiple-choice questions (MCQs).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1601" y="3942351"/>
            <a:ext cx="15469833" cy="165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Traditional interview preparation methods lack personalization and adaptability, often failing to meet individual learning needs and job-specific requirements.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1601" y="7305085"/>
            <a:ext cx="17297124" cy="165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MCQ Levelup Controlling component addresses this gap by providing an adaptive learning system that evolves with user performance, enhancing readiness and confidence for job interviews through personalized, relevant content.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601" y="5904502"/>
            <a:ext cx="16294759" cy="109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There is a need for innovative solutions that offer tailored preparation experiences and real-time feedback. 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1213" y="0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7" name="Group 7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04631" y="2188969"/>
            <a:ext cx="14111798" cy="625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Traditional interview preparation methods lack personalization and adaptability, often failing to address individual learning needs and proficiency levels. </a:t>
            </a:r>
          </a:p>
          <a:p>
            <a:pPr algn="just">
              <a:lnSpc>
                <a:spcPts val="5599"/>
              </a:lnSpc>
            </a:pPr>
            <a:endParaRPr lang="en-US" sz="31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690874" lvl="1" indent="-345437" algn="just">
              <a:lnSpc>
                <a:spcPts val="55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MCQ Levelup Controlling component aims to fill this gap by providing a dynamic, role-specific, and adaptive question system that offers real-time feedback and progressive difficulty adjustment.</a:t>
            </a:r>
          </a:p>
          <a:p>
            <a:pPr algn="just">
              <a:lnSpc>
                <a:spcPts val="5249"/>
              </a:lnSpc>
            </a:pPr>
            <a:endParaRPr lang="en-US" sz="31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4904499" y="6108192"/>
            <a:ext cx="2993982" cy="2331718"/>
          </a:xfrm>
          <a:custGeom>
            <a:avLst/>
            <a:gdLst/>
            <a:ahLst/>
            <a:cxnLst/>
            <a:rect l="l" t="t" r="r" b="b"/>
            <a:pathLst>
              <a:path w="2993982" h="2331718">
                <a:moveTo>
                  <a:pt x="0" y="0"/>
                </a:moveTo>
                <a:lnTo>
                  <a:pt x="2993982" y="0"/>
                </a:lnTo>
                <a:lnTo>
                  <a:pt x="2993982" y="2331719"/>
                </a:lnTo>
                <a:lnTo>
                  <a:pt x="0" y="2331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596584" y="415560"/>
            <a:ext cx="698932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7" name="Group 7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56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22989" y="2584749"/>
            <a:ext cx="15563371" cy="6673551"/>
          </a:xfrm>
          <a:custGeom>
            <a:avLst/>
            <a:gdLst/>
            <a:ahLst/>
            <a:cxnLst/>
            <a:rect l="l" t="t" r="r" b="b"/>
            <a:pathLst>
              <a:path w="15563371" h="6673551">
                <a:moveTo>
                  <a:pt x="0" y="0"/>
                </a:moveTo>
                <a:lnTo>
                  <a:pt x="15563371" y="0"/>
                </a:lnTo>
                <a:lnTo>
                  <a:pt x="15563371" y="6673551"/>
                </a:lnTo>
                <a:lnTo>
                  <a:pt x="0" y="6673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961791" y="415560"/>
            <a:ext cx="580756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7" name="Group 7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57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076469" y="2519435"/>
            <a:ext cx="12904356" cy="5690768"/>
            <a:chOff x="0" y="0"/>
            <a:chExt cx="1843101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3101" cy="812800"/>
            </a:xfrm>
            <a:custGeom>
              <a:avLst/>
              <a:gdLst/>
              <a:ahLst/>
              <a:cxnLst/>
              <a:rect l="l" t="t" r="r" b="b"/>
              <a:pathLst>
                <a:path w="1843101" h="812800">
                  <a:moveTo>
                    <a:pt x="1843101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843101" y="624840"/>
                  </a:lnTo>
                  <a:lnTo>
                    <a:pt x="1843101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843101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How can an adaptive MCQ system be designed to personalize interview preparation by dynamically tailoring questions to individual job roles and proficiency levels, providing real-time feedback, and adjusting the difficulty based on user performance?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5364819"/>
            <a:ext cx="3076469" cy="4092964"/>
          </a:xfrm>
          <a:custGeom>
            <a:avLst/>
            <a:gdLst/>
            <a:ahLst/>
            <a:cxnLst/>
            <a:rect l="l" t="t" r="r" b="b"/>
            <a:pathLst>
              <a:path w="3076469" h="4092964">
                <a:moveTo>
                  <a:pt x="0" y="0"/>
                </a:moveTo>
                <a:lnTo>
                  <a:pt x="3076469" y="0"/>
                </a:lnTo>
                <a:lnTo>
                  <a:pt x="3076469" y="4092964"/>
                </a:lnTo>
                <a:lnTo>
                  <a:pt x="0" y="4092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664174" y="533795"/>
            <a:ext cx="770958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Problem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52042" y="2903789"/>
            <a:ext cx="12852457" cy="4479422"/>
            <a:chOff x="0" y="0"/>
            <a:chExt cx="3385009" cy="11797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85009" cy="1179765"/>
            </a:xfrm>
            <a:custGeom>
              <a:avLst/>
              <a:gdLst/>
              <a:ahLst/>
              <a:cxnLst/>
              <a:rect l="l" t="t" r="r" b="b"/>
              <a:pathLst>
                <a:path w="3385009" h="1179765">
                  <a:moveTo>
                    <a:pt x="30721" y="0"/>
                  </a:moveTo>
                  <a:lnTo>
                    <a:pt x="3354288" y="0"/>
                  </a:lnTo>
                  <a:cubicBezTo>
                    <a:pt x="3371255" y="0"/>
                    <a:pt x="3385009" y="13754"/>
                    <a:pt x="3385009" y="30721"/>
                  </a:cubicBezTo>
                  <a:lnTo>
                    <a:pt x="3385009" y="1149045"/>
                  </a:lnTo>
                  <a:cubicBezTo>
                    <a:pt x="3385009" y="1166011"/>
                    <a:pt x="3371255" y="1179765"/>
                    <a:pt x="3354288" y="1179765"/>
                  </a:cubicBezTo>
                  <a:lnTo>
                    <a:pt x="30721" y="1179765"/>
                  </a:lnTo>
                  <a:cubicBezTo>
                    <a:pt x="13754" y="1179765"/>
                    <a:pt x="0" y="1166011"/>
                    <a:pt x="0" y="1149045"/>
                  </a:cubicBezTo>
                  <a:lnTo>
                    <a:pt x="0" y="30721"/>
                  </a:lnTo>
                  <a:cubicBezTo>
                    <a:pt x="0" y="13754"/>
                    <a:pt x="13754" y="0"/>
                    <a:pt x="307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385009" cy="1246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To develop and implement the MCQ Levelup Controlling component within a comprehensive web application that enhances interview preparedness through machine learning techniques.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868143" y="652030"/>
            <a:ext cx="808033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Specific Objectives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59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98880" y="2544070"/>
            <a:ext cx="9681036" cy="5488678"/>
            <a:chOff x="0" y="0"/>
            <a:chExt cx="2549738" cy="14455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49738" cy="1445578"/>
            </a:xfrm>
            <a:custGeom>
              <a:avLst/>
              <a:gdLst/>
              <a:ahLst/>
              <a:cxnLst/>
              <a:rect l="l" t="t" r="r" b="b"/>
              <a:pathLst>
                <a:path w="2549738" h="1445578">
                  <a:moveTo>
                    <a:pt x="40785" y="0"/>
                  </a:moveTo>
                  <a:lnTo>
                    <a:pt x="2508953" y="0"/>
                  </a:lnTo>
                  <a:cubicBezTo>
                    <a:pt x="2531478" y="0"/>
                    <a:pt x="2549738" y="18260"/>
                    <a:pt x="2549738" y="40785"/>
                  </a:cubicBezTo>
                  <a:lnTo>
                    <a:pt x="2549738" y="1404793"/>
                  </a:lnTo>
                  <a:cubicBezTo>
                    <a:pt x="2549738" y="1415610"/>
                    <a:pt x="2545441" y="1425984"/>
                    <a:pt x="2537792" y="1433632"/>
                  </a:cubicBezTo>
                  <a:cubicBezTo>
                    <a:pt x="2530144" y="1441281"/>
                    <a:pt x="2519770" y="1445578"/>
                    <a:pt x="2508953" y="1445578"/>
                  </a:cubicBezTo>
                  <a:lnTo>
                    <a:pt x="40785" y="1445578"/>
                  </a:lnTo>
                  <a:cubicBezTo>
                    <a:pt x="18260" y="1445578"/>
                    <a:pt x="0" y="1427318"/>
                    <a:pt x="0" y="1404793"/>
                  </a:cubicBezTo>
                  <a:lnTo>
                    <a:pt x="0" y="40785"/>
                  </a:lnTo>
                  <a:cubicBezTo>
                    <a:pt x="0" y="18260"/>
                    <a:pt x="18260" y="0"/>
                    <a:pt x="4078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00025"/>
              <a:ext cx="2549738" cy="16456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Job Role Customization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Dynamic Difficulty Adjustment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Reinforcement Learning Integration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Question Bank Management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User Interface Design</a:t>
              </a:r>
            </a:p>
            <a:p>
              <a:pPr marL="755642" lvl="1" indent="-377821" algn="l">
                <a:lnSpc>
                  <a:spcPts val="6264"/>
                </a:lnSpc>
                <a:buFont typeface="Arial"/>
                <a:buChar char="•"/>
              </a:pPr>
              <a:r>
                <a:rPr lang="en-US" sz="34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Performance Monitoring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574207" y="5958940"/>
            <a:ext cx="2060657" cy="2472788"/>
          </a:xfrm>
          <a:custGeom>
            <a:avLst/>
            <a:gdLst/>
            <a:ahLst/>
            <a:cxnLst/>
            <a:rect l="l" t="t" r="r" b="b"/>
            <a:pathLst>
              <a:path w="2060657" h="2472788">
                <a:moveTo>
                  <a:pt x="0" y="0"/>
                </a:moveTo>
                <a:lnTo>
                  <a:pt x="2060657" y="0"/>
                </a:lnTo>
                <a:lnTo>
                  <a:pt x="2060657" y="2472788"/>
                </a:lnTo>
                <a:lnTo>
                  <a:pt x="0" y="2472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154396" y="415560"/>
            <a:ext cx="636562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Sub Objectives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94763" y="1028700"/>
            <a:ext cx="1436473" cy="3317308"/>
            <a:chOff x="0" y="0"/>
            <a:chExt cx="1915297" cy="442307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02110" y="312350"/>
            <a:ext cx="768378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MAIN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5906" y="2119655"/>
            <a:ext cx="13525978" cy="65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3" lvl="1" indent="-399416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main objective of this research is to develop a comprehensive web application that enhances interview preparedness through the integration of machine learning techniques. </a:t>
            </a:r>
          </a:p>
          <a:p>
            <a:pPr algn="just">
              <a:lnSpc>
                <a:spcPts val="5180"/>
              </a:lnSpc>
            </a:pPr>
            <a:endParaRPr lang="en-US" sz="370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798833" lvl="1" indent="-399416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The platform aims to improve user experience and learning outcomes by offering tailored MCQ assessments, personalized video recommendations, simulated interview panels, and customized CV generation.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10" name="Group 10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9357" y="5309297"/>
            <a:ext cx="992463" cy="99246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3315742"/>
            <a:ext cx="508158" cy="543805"/>
            <a:chOff x="0" y="0"/>
            <a:chExt cx="812800" cy="8698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1509" y="1982349"/>
            <a:ext cx="508158" cy="543805"/>
            <a:chOff x="0" y="0"/>
            <a:chExt cx="812800" cy="8698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5922" y="4651003"/>
            <a:ext cx="508158" cy="543805"/>
            <a:chOff x="0" y="0"/>
            <a:chExt cx="812800" cy="86981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51509" y="2648112"/>
            <a:ext cx="508158" cy="543805"/>
            <a:chOff x="0" y="0"/>
            <a:chExt cx="812800" cy="86981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509" y="6425585"/>
            <a:ext cx="508158" cy="543805"/>
            <a:chOff x="0" y="0"/>
            <a:chExt cx="812800" cy="86981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1509" y="3983373"/>
            <a:ext cx="508158" cy="543805"/>
            <a:chOff x="0" y="0"/>
            <a:chExt cx="812800" cy="86981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1509" y="7093216"/>
            <a:ext cx="508158" cy="543805"/>
            <a:chOff x="0" y="0"/>
            <a:chExt cx="812800" cy="86981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51509" y="7760846"/>
            <a:ext cx="508158" cy="543805"/>
            <a:chOff x="0" y="0"/>
            <a:chExt cx="812800" cy="86981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3754" y="1518015"/>
            <a:ext cx="15669667" cy="7887679"/>
            <a:chOff x="0" y="0"/>
            <a:chExt cx="20892889" cy="1051690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892889" cy="10516905"/>
              <a:chOff x="0" y="0"/>
              <a:chExt cx="4126990" cy="207741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126990" cy="2077413"/>
              </a:xfrm>
              <a:custGeom>
                <a:avLst/>
                <a:gdLst/>
                <a:ahLst/>
                <a:cxnLst/>
                <a:rect l="l" t="t" r="r" b="b"/>
                <a:pathLst>
                  <a:path w="4126990" h="2077413">
                    <a:moveTo>
                      <a:pt x="25198" y="0"/>
                    </a:moveTo>
                    <a:lnTo>
                      <a:pt x="4101793" y="0"/>
                    </a:lnTo>
                    <a:cubicBezTo>
                      <a:pt x="4115709" y="0"/>
                      <a:pt x="4126990" y="11281"/>
                      <a:pt x="4126990" y="25198"/>
                    </a:cubicBezTo>
                    <a:lnTo>
                      <a:pt x="4126990" y="2052216"/>
                    </a:lnTo>
                    <a:cubicBezTo>
                      <a:pt x="4126990" y="2066132"/>
                      <a:pt x="4115709" y="2077413"/>
                      <a:pt x="4101793" y="2077413"/>
                    </a:cubicBezTo>
                    <a:lnTo>
                      <a:pt x="25198" y="2077413"/>
                    </a:lnTo>
                    <a:cubicBezTo>
                      <a:pt x="11281" y="2077413"/>
                      <a:pt x="0" y="2066132"/>
                      <a:pt x="0" y="2052216"/>
                    </a:cubicBezTo>
                    <a:lnTo>
                      <a:pt x="0" y="25198"/>
                    </a:lnTo>
                    <a:cubicBezTo>
                      <a:pt x="0" y="11281"/>
                      <a:pt x="11281" y="0"/>
                      <a:pt x="25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D622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00025"/>
                <a:ext cx="4126990" cy="2277438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l">
                  <a:lnSpc>
                    <a:spcPts val="6264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40160" y="526522"/>
              <a:ext cx="20612568" cy="9533313"/>
            </a:xfrm>
            <a:custGeom>
              <a:avLst/>
              <a:gdLst/>
              <a:ahLst/>
              <a:cxnLst/>
              <a:rect l="l" t="t" r="r" b="b"/>
              <a:pathLst>
                <a:path w="20612568" h="9533313">
                  <a:moveTo>
                    <a:pt x="0" y="0"/>
                  </a:moveTo>
                  <a:lnTo>
                    <a:pt x="20612568" y="0"/>
                  </a:lnTo>
                  <a:lnTo>
                    <a:pt x="20612568" y="9533313"/>
                  </a:lnTo>
                  <a:lnTo>
                    <a:pt x="0" y="953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154396" y="415560"/>
            <a:ext cx="687540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System Diagram</a:t>
            </a:r>
          </a:p>
        </p:txBody>
      </p:sp>
      <p:sp>
        <p:nvSpPr>
          <p:cNvPr id="25" name="Freeform 25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233630" y="2625718"/>
            <a:ext cx="11901180" cy="6694414"/>
          </a:xfrm>
          <a:custGeom>
            <a:avLst/>
            <a:gdLst/>
            <a:ahLst/>
            <a:cxnLst/>
            <a:rect l="l" t="t" r="r" b="b"/>
            <a:pathLst>
              <a:path w="11901180" h="6694414">
                <a:moveTo>
                  <a:pt x="0" y="0"/>
                </a:moveTo>
                <a:lnTo>
                  <a:pt x="11901180" y="0"/>
                </a:lnTo>
                <a:lnTo>
                  <a:pt x="11901180" y="6694413"/>
                </a:lnTo>
                <a:lnTo>
                  <a:pt x="0" y="6694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45405" y="2709535"/>
            <a:ext cx="11603162" cy="6526779"/>
          </a:xfrm>
          <a:custGeom>
            <a:avLst/>
            <a:gdLst/>
            <a:ahLst/>
            <a:cxnLst/>
            <a:rect l="l" t="t" r="r" b="b"/>
            <a:pathLst>
              <a:path w="11603162" h="6526779">
                <a:moveTo>
                  <a:pt x="0" y="0"/>
                </a:moveTo>
                <a:lnTo>
                  <a:pt x="11603162" y="0"/>
                </a:lnTo>
                <a:lnTo>
                  <a:pt x="11603162" y="6526779"/>
                </a:lnTo>
                <a:lnTo>
                  <a:pt x="0" y="65267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493371" y="285954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169954" y="279444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493371" y="279444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169954" y="2801509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589594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UI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88412" y="-6472837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799092"/>
            <a:ext cx="478232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Data Collection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455379" y="2859541"/>
            <a:ext cx="14879251" cy="6236479"/>
          </a:xfrm>
          <a:custGeom>
            <a:avLst/>
            <a:gdLst/>
            <a:ahLst/>
            <a:cxnLst/>
            <a:rect l="l" t="t" r="r" b="b"/>
            <a:pathLst>
              <a:path w="14879251" h="6236479">
                <a:moveTo>
                  <a:pt x="0" y="0"/>
                </a:moveTo>
                <a:lnTo>
                  <a:pt x="14879251" y="0"/>
                </a:lnTo>
                <a:lnTo>
                  <a:pt x="14879251" y="6236479"/>
                </a:lnTo>
                <a:lnTo>
                  <a:pt x="0" y="6236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48" b="-84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3" name="Group 3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68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471213" y="0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78546" y="3540580"/>
            <a:ext cx="4840763" cy="2496008"/>
          </a:xfrm>
          <a:custGeom>
            <a:avLst/>
            <a:gdLst/>
            <a:ahLst/>
            <a:cxnLst/>
            <a:rect l="l" t="t" r="r" b="b"/>
            <a:pathLst>
              <a:path w="4840763" h="2496008">
                <a:moveTo>
                  <a:pt x="0" y="0"/>
                </a:moveTo>
                <a:lnTo>
                  <a:pt x="4840763" y="0"/>
                </a:lnTo>
                <a:lnTo>
                  <a:pt x="4840763" y="2496007"/>
                </a:lnTo>
                <a:lnTo>
                  <a:pt x="0" y="2496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0" r="-201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339502" y="2802391"/>
            <a:ext cx="7139995" cy="5801246"/>
          </a:xfrm>
          <a:custGeom>
            <a:avLst/>
            <a:gdLst/>
            <a:ahLst/>
            <a:cxnLst/>
            <a:rect l="l" t="t" r="r" b="b"/>
            <a:pathLst>
              <a:path w="7139995" h="5801246">
                <a:moveTo>
                  <a:pt x="0" y="0"/>
                </a:moveTo>
                <a:lnTo>
                  <a:pt x="7139995" y="0"/>
                </a:lnTo>
                <a:lnTo>
                  <a:pt x="7139995" y="5801246"/>
                </a:lnTo>
                <a:lnTo>
                  <a:pt x="0" y="5801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799092"/>
            <a:ext cx="917918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Implementation - Code Snippets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25354" y="6360437"/>
            <a:ext cx="194667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RL Variables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2501" y="8852535"/>
            <a:ext cx="182808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Train Agent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69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155228" y="-8087693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49870" y="2651637"/>
            <a:ext cx="13518882" cy="6691846"/>
          </a:xfrm>
          <a:custGeom>
            <a:avLst/>
            <a:gdLst/>
            <a:ahLst/>
            <a:cxnLst/>
            <a:rect l="l" t="t" r="r" b="b"/>
            <a:pathLst>
              <a:path w="13518882" h="6691846">
                <a:moveTo>
                  <a:pt x="0" y="0"/>
                </a:moveTo>
                <a:lnTo>
                  <a:pt x="13518881" y="0"/>
                </a:lnTo>
                <a:lnTo>
                  <a:pt x="13518881" y="6691846"/>
                </a:lnTo>
                <a:lnTo>
                  <a:pt x="0" y="6691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799092"/>
            <a:ext cx="917918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11" lvl="1" indent="-431805" algn="l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Implementation - Code Snippets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72856" y="8852535"/>
            <a:ext cx="223432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Flask Backend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5976927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093216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33" name="Group 33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" name="Freeform 37"/>
          <p:cNvSpPr/>
          <p:nvPr/>
        </p:nvSpPr>
        <p:spPr>
          <a:xfrm>
            <a:off x="1956389" y="1745680"/>
            <a:ext cx="15302911" cy="7689713"/>
          </a:xfrm>
          <a:custGeom>
            <a:avLst/>
            <a:gdLst/>
            <a:ahLst/>
            <a:cxnLst/>
            <a:rect l="l" t="t" r="r" b="b"/>
            <a:pathLst>
              <a:path w="15302911" h="7689713">
                <a:moveTo>
                  <a:pt x="0" y="0"/>
                </a:moveTo>
                <a:lnTo>
                  <a:pt x="15302911" y="0"/>
                </a:lnTo>
                <a:lnTo>
                  <a:pt x="15302911" y="7689713"/>
                </a:lnTo>
                <a:lnTo>
                  <a:pt x="0" y="7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4905279" y="262746"/>
            <a:ext cx="8477441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SYSTEM DIAGRAM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259300" y="1209870"/>
            <a:ext cx="1436473" cy="3317308"/>
            <a:chOff x="0" y="0"/>
            <a:chExt cx="1915297" cy="4423077"/>
          </a:xfrm>
        </p:grpSpPr>
        <p:sp>
          <p:nvSpPr>
            <p:cNvPr id="45" name="AutoShape 45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Freeform 46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21686" y="162715"/>
            <a:ext cx="384462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Progress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70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620734" y="-1545970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26497" y="1751708"/>
            <a:ext cx="8784882" cy="5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5"/>
              </a:lnSpc>
            </a:pPr>
            <a:r>
              <a:rPr lang="en-US" sz="408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Completed Tasks </a:t>
            </a:r>
          </a:p>
          <a:p>
            <a:pPr algn="ctr">
              <a:lnSpc>
                <a:spcPts val="5725"/>
              </a:lnSpc>
            </a:pPr>
            <a:endParaRPr lang="en-US" sz="4089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•Data Collection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•Data Pre-processing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•Model Development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•Backend Development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•Web Application Development (90%)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•Integrate Components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30111" y="1770758"/>
            <a:ext cx="7871891" cy="36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9"/>
              </a:lnSpc>
            </a:pPr>
            <a:r>
              <a:rPr lang="en-US" sz="3757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Future Works </a:t>
            </a:r>
          </a:p>
          <a:p>
            <a:pPr algn="ctr">
              <a:lnSpc>
                <a:spcPts val="5259"/>
              </a:lnSpc>
            </a:pPr>
            <a:endParaRPr lang="en-US" sz="3757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marL="704178" lvl="1" indent="-352089" algn="l">
              <a:lnSpc>
                <a:spcPts val="4566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Application Development (10%)</a:t>
            </a:r>
          </a:p>
          <a:p>
            <a:pPr marL="704178" lvl="1" indent="-352089" algn="l">
              <a:lnSpc>
                <a:spcPts val="4566"/>
              </a:lnSpc>
              <a:buFont typeface="Arial"/>
              <a:buChar char="•"/>
            </a:pPr>
            <a:r>
              <a:rPr lang="en-US" sz="326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Enhance UI and UX</a:t>
            </a:r>
          </a:p>
          <a:p>
            <a:pPr algn="ctr">
              <a:lnSpc>
                <a:spcPts val="4566"/>
              </a:lnSpc>
            </a:pPr>
            <a:endParaRPr lang="en-US" sz="3261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42472" y="415560"/>
            <a:ext cx="1066683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0" y="5364819"/>
            <a:ext cx="3076469" cy="4092964"/>
          </a:xfrm>
          <a:custGeom>
            <a:avLst/>
            <a:gdLst/>
            <a:ahLst/>
            <a:cxnLst/>
            <a:rect l="l" t="t" r="r" b="b"/>
            <a:pathLst>
              <a:path w="3076469" h="4092964">
                <a:moveTo>
                  <a:pt x="0" y="0"/>
                </a:moveTo>
                <a:lnTo>
                  <a:pt x="3076469" y="0"/>
                </a:lnTo>
                <a:lnTo>
                  <a:pt x="3076469" y="4092964"/>
                </a:lnTo>
                <a:lnTo>
                  <a:pt x="0" y="4092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822735" y="2092163"/>
            <a:ext cx="8883328" cy="6233076"/>
            <a:chOff x="0" y="0"/>
            <a:chExt cx="2339642" cy="16416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39642" cy="1641633"/>
            </a:xfrm>
            <a:custGeom>
              <a:avLst/>
              <a:gdLst/>
              <a:ahLst/>
              <a:cxnLst/>
              <a:rect l="l" t="t" r="r" b="b"/>
              <a:pathLst>
                <a:path w="2339642" h="1641633">
                  <a:moveTo>
                    <a:pt x="44447" y="0"/>
                  </a:moveTo>
                  <a:lnTo>
                    <a:pt x="2295195" y="0"/>
                  </a:lnTo>
                  <a:cubicBezTo>
                    <a:pt x="2319742" y="0"/>
                    <a:pt x="2339642" y="19900"/>
                    <a:pt x="2339642" y="44447"/>
                  </a:cubicBezTo>
                  <a:lnTo>
                    <a:pt x="2339642" y="1597186"/>
                  </a:lnTo>
                  <a:cubicBezTo>
                    <a:pt x="2339642" y="1621733"/>
                    <a:pt x="2319742" y="1641633"/>
                    <a:pt x="2295195" y="1641633"/>
                  </a:cubicBezTo>
                  <a:lnTo>
                    <a:pt x="44447" y="1641633"/>
                  </a:lnTo>
                  <a:cubicBezTo>
                    <a:pt x="32659" y="1641633"/>
                    <a:pt x="21354" y="1636950"/>
                    <a:pt x="13018" y="1628615"/>
                  </a:cubicBezTo>
                  <a:cubicBezTo>
                    <a:pt x="4683" y="1620279"/>
                    <a:pt x="0" y="1608974"/>
                    <a:pt x="0" y="1597186"/>
                  </a:cubicBezTo>
                  <a:lnTo>
                    <a:pt x="0" y="44447"/>
                  </a:lnTo>
                  <a:cubicBezTo>
                    <a:pt x="0" y="19900"/>
                    <a:pt x="19900" y="0"/>
                    <a:pt x="4444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28600"/>
              <a:ext cx="2339642" cy="187023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User Role Selection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Adaptive Difficulty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Three-Level Difficulty System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Progress Tracking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Question Bank Management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Reinforcement Learning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7090" y="415560"/>
            <a:ext cx="1264772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Non-Functional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0" y="5364819"/>
            <a:ext cx="3076469" cy="4092964"/>
          </a:xfrm>
          <a:custGeom>
            <a:avLst/>
            <a:gdLst/>
            <a:ahLst/>
            <a:cxnLst/>
            <a:rect l="l" t="t" r="r" b="b"/>
            <a:pathLst>
              <a:path w="3076469" h="4092964">
                <a:moveTo>
                  <a:pt x="0" y="0"/>
                </a:moveTo>
                <a:lnTo>
                  <a:pt x="3076469" y="0"/>
                </a:lnTo>
                <a:lnTo>
                  <a:pt x="3076469" y="4092964"/>
                </a:lnTo>
                <a:lnTo>
                  <a:pt x="0" y="4092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5902532" y="3064999"/>
            <a:ext cx="5406216" cy="4157002"/>
            <a:chOff x="0" y="0"/>
            <a:chExt cx="1423859" cy="10948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23859" cy="1094848"/>
            </a:xfrm>
            <a:custGeom>
              <a:avLst/>
              <a:gdLst/>
              <a:ahLst/>
              <a:cxnLst/>
              <a:rect l="l" t="t" r="r" b="b"/>
              <a:pathLst>
                <a:path w="1423859" h="1094848">
                  <a:moveTo>
                    <a:pt x="73034" y="0"/>
                  </a:moveTo>
                  <a:lnTo>
                    <a:pt x="1350825" y="0"/>
                  </a:lnTo>
                  <a:cubicBezTo>
                    <a:pt x="1391161" y="0"/>
                    <a:pt x="1423859" y="32698"/>
                    <a:pt x="1423859" y="73034"/>
                  </a:cubicBezTo>
                  <a:lnTo>
                    <a:pt x="1423859" y="1021814"/>
                  </a:lnTo>
                  <a:cubicBezTo>
                    <a:pt x="1423859" y="1062150"/>
                    <a:pt x="1391161" y="1094848"/>
                    <a:pt x="1350825" y="1094848"/>
                  </a:cubicBezTo>
                  <a:lnTo>
                    <a:pt x="73034" y="1094848"/>
                  </a:lnTo>
                  <a:cubicBezTo>
                    <a:pt x="53664" y="1094848"/>
                    <a:pt x="35088" y="1087154"/>
                    <a:pt x="21391" y="1073457"/>
                  </a:cubicBezTo>
                  <a:cubicBezTo>
                    <a:pt x="7695" y="1059761"/>
                    <a:pt x="0" y="1041184"/>
                    <a:pt x="0" y="1021814"/>
                  </a:cubicBezTo>
                  <a:lnTo>
                    <a:pt x="0" y="73034"/>
                  </a:lnTo>
                  <a:cubicBezTo>
                    <a:pt x="0" y="32698"/>
                    <a:pt x="32698" y="0"/>
                    <a:pt x="730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28600"/>
              <a:ext cx="1423859" cy="132344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Performance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Scalability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Reliability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Usability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69541" y="415560"/>
            <a:ext cx="587219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CHALLENGES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848620" y="2711894"/>
            <a:ext cx="16886336" cy="4863212"/>
            <a:chOff x="0" y="0"/>
            <a:chExt cx="4447430" cy="12808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7430" cy="1280846"/>
            </a:xfrm>
            <a:custGeom>
              <a:avLst/>
              <a:gdLst/>
              <a:ahLst/>
              <a:cxnLst/>
              <a:rect l="l" t="t" r="r" b="b"/>
              <a:pathLst>
                <a:path w="4447430" h="1280846">
                  <a:moveTo>
                    <a:pt x="23382" y="0"/>
                  </a:moveTo>
                  <a:lnTo>
                    <a:pt x="4424048" y="0"/>
                  </a:lnTo>
                  <a:cubicBezTo>
                    <a:pt x="4436962" y="0"/>
                    <a:pt x="4447430" y="10469"/>
                    <a:pt x="4447430" y="23382"/>
                  </a:cubicBezTo>
                  <a:lnTo>
                    <a:pt x="4447430" y="1257464"/>
                  </a:lnTo>
                  <a:cubicBezTo>
                    <a:pt x="4447430" y="1270377"/>
                    <a:pt x="4436962" y="1280846"/>
                    <a:pt x="4424048" y="1280846"/>
                  </a:cubicBezTo>
                  <a:lnTo>
                    <a:pt x="23382" y="1280846"/>
                  </a:lnTo>
                  <a:cubicBezTo>
                    <a:pt x="10469" y="1280846"/>
                    <a:pt x="0" y="1270377"/>
                    <a:pt x="0" y="1257464"/>
                  </a:cubicBezTo>
                  <a:lnTo>
                    <a:pt x="0" y="23382"/>
                  </a:lnTo>
                  <a:cubicBezTo>
                    <a:pt x="0" y="10469"/>
                    <a:pt x="10469" y="0"/>
                    <a:pt x="233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28600"/>
              <a:ext cx="4447430" cy="15094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Training the reinforcement learning model to adapt difficulty accurately based on user performance.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Designing a natural and responsive interface for users to easily navigate through role and level selections.</a:t>
              </a:r>
            </a:p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Manually created question bank.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74735" y="415560"/>
            <a:ext cx="473852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References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74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2204989"/>
            <a:ext cx="15128809" cy="655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2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[1] S. K. ,. T. T. ,. W. W. G. M. V. S. ,. W. M. K. ,. E. E. M. O. M. ,. K. S. R. M. J. S. Rajapaksha, "Guru Gedara: Smart Mathematical e-learning Platform for Grade Five Students,” INTERNATIONAL CONFERENCE ON ADVANCED RESEARCH IN COMPUTING;, 21 February 2021.</a:t>
            </a:r>
          </a:p>
          <a:p>
            <a:pPr algn="just">
              <a:lnSpc>
                <a:spcPts val="3512"/>
              </a:lnSpc>
              <a:spcBef>
                <a:spcPct val="0"/>
              </a:spcBef>
            </a:pPr>
            <a:endParaRPr lang="en-US" sz="250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512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[2] T. Alsubait, B. Parsia and U. Sattler, "A similarity-based theory of controlling MCQ difficulty," 2013 Second International Conference on E-Learning and E-Technologies in Education (ICEEE), Lodz, Poland, 2013, pp. 283-288, doi: 10.1109/ICeLeTE.2013.6644389.</a:t>
            </a:r>
          </a:p>
          <a:p>
            <a:pPr algn="just">
              <a:lnSpc>
                <a:spcPts val="3512"/>
              </a:lnSpc>
              <a:spcBef>
                <a:spcPct val="0"/>
              </a:spcBef>
            </a:pPr>
            <a:endParaRPr lang="en-US" sz="250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512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[3] D. R. CH and S. K. Saha, "Automatic Multiple Choice Question Generation From Text: A Survey," in IEEE Transactions on Learning Technologies, vol. 13, no. 1, pp. 14-25, 1 Jan.-March 2020, doi: 10.1109/TLT.2018.2889100.</a:t>
            </a:r>
          </a:p>
          <a:p>
            <a:pPr algn="just">
              <a:lnSpc>
                <a:spcPts val="3512"/>
              </a:lnSpc>
              <a:spcBef>
                <a:spcPct val="0"/>
              </a:spcBef>
            </a:pPr>
            <a:endParaRPr lang="en-US" sz="250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512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[4] C. N. Hang, C. Wei Tan and P. -D. Yu, "MCQGen: A Large Language Model-Driven MCQ Generator for Personalized Learning," in IEEE Access, vol. 12, pp. 102261-102273, 2024, doi: 10.1109/ACCESS.2024.3420709.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7806"/>
            <a:ext cx="22797652" cy="16426336"/>
          </a:xfrm>
          <a:custGeom>
            <a:avLst/>
            <a:gdLst/>
            <a:ahLst/>
            <a:cxnLst/>
            <a:rect l="l" t="t" r="r" b="b"/>
            <a:pathLst>
              <a:path w="22797652" h="16426336">
                <a:moveTo>
                  <a:pt x="0" y="0"/>
                </a:moveTo>
                <a:lnTo>
                  <a:pt x="22797652" y="0"/>
                </a:lnTo>
                <a:lnTo>
                  <a:pt x="22797652" y="16426335"/>
                </a:lnTo>
                <a:lnTo>
                  <a:pt x="0" y="164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37248" b="-15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44126" y="-7970906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8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763264" y="-912893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7351" y="3023519"/>
            <a:ext cx="15831641" cy="5765476"/>
            <a:chOff x="0" y="0"/>
            <a:chExt cx="21108854" cy="768730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0"/>
              <a:ext cx="21108854" cy="122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14"/>
                </a:lnSpc>
              </a:pPr>
              <a:r>
                <a:rPr lang="en-US" sz="5135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IT21175084     |     Pathirana V.P.E.P.V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54105"/>
              <a:ext cx="16734744" cy="981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Specialization - Information Technology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496051"/>
              <a:ext cx="12080582" cy="319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Component 4 - 2D Interview Panel     Simulation</a:t>
              </a:r>
            </a:p>
            <a:p>
              <a:pPr algn="l">
                <a:lnSpc>
                  <a:spcPts val="6523"/>
                </a:lnSpc>
              </a:pPr>
              <a:endParaRPr lang="en-US" sz="412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992373" y="3614240"/>
            <a:ext cx="3295627" cy="3751945"/>
          </a:xfrm>
          <a:custGeom>
            <a:avLst/>
            <a:gdLst/>
            <a:ahLst/>
            <a:cxnLst/>
            <a:rect l="l" t="t" r="r" b="b"/>
            <a:pathLst>
              <a:path w="3295627" h="3751945">
                <a:moveTo>
                  <a:pt x="0" y="0"/>
                </a:moveTo>
                <a:lnTo>
                  <a:pt x="3295627" y="0"/>
                </a:lnTo>
                <a:lnTo>
                  <a:pt x="3295627" y="3751945"/>
                </a:lnTo>
                <a:lnTo>
                  <a:pt x="0" y="37519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1791" y="415560"/>
            <a:ext cx="534413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76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71515" y="-8993953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92339" y="1580590"/>
            <a:ext cx="16664486" cy="66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1573" lvl="1" indent="-425787" algn="l">
              <a:lnSpc>
                <a:spcPts val="5522"/>
              </a:lnSpc>
              <a:buFont typeface="Arial"/>
              <a:buChar char="•"/>
            </a:pPr>
            <a:r>
              <a:rPr lang="en-US" sz="394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AI-Driven Interview Evaluation</a:t>
            </a:r>
          </a:p>
          <a:p>
            <a:pPr algn="l">
              <a:lnSpc>
                <a:spcPts val="5096"/>
              </a:lnSpc>
              <a:spcBef>
                <a:spcPct val="0"/>
              </a:spcBef>
            </a:pPr>
            <a:r>
              <a:rPr lang="en-US" sz="364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Uses advanced NLP techniques to analyze responses and provide instant feedback for better learning.</a:t>
            </a:r>
          </a:p>
          <a:p>
            <a:pPr marL="851573" lvl="1" indent="-425787" algn="l">
              <a:lnSpc>
                <a:spcPts val="5522"/>
              </a:lnSpc>
              <a:buFont typeface="Arial"/>
              <a:buChar char="•"/>
            </a:pPr>
            <a:r>
              <a:rPr lang="en-US" sz="394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Realistic 2D Interview Simulation</a:t>
            </a:r>
          </a:p>
          <a:p>
            <a:pPr algn="l">
              <a:lnSpc>
                <a:spcPts val="5242"/>
              </a:lnSpc>
              <a:spcBef>
                <a:spcPct val="0"/>
              </a:spcBef>
            </a:pPr>
            <a:r>
              <a:rPr lang="en-US" sz="374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Features 2D avatars that adapt questions based on performance, creating a personalized interview experience.</a:t>
            </a:r>
          </a:p>
          <a:p>
            <a:pPr marL="851573" lvl="1" indent="-425787" algn="l">
              <a:lnSpc>
                <a:spcPts val="5522"/>
              </a:lnSpc>
              <a:buFont typeface="Arial"/>
              <a:buChar char="•"/>
            </a:pPr>
            <a:r>
              <a:rPr lang="en-US" sz="3944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Smarter &amp; More Effective Preparation</a:t>
            </a:r>
          </a:p>
          <a:p>
            <a:pPr algn="l">
              <a:lnSpc>
                <a:spcPts val="5242"/>
              </a:lnSpc>
              <a:spcBef>
                <a:spcPct val="0"/>
              </a:spcBef>
            </a:pPr>
            <a:r>
              <a:rPr lang="en-US" sz="3744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Enhances confidence and readiness with adaptive questioning and role-specific practice, making interviews easier and more interactive.</a:t>
            </a:r>
          </a:p>
          <a:p>
            <a:pPr algn="l">
              <a:lnSpc>
                <a:spcPts val="5242"/>
              </a:lnSpc>
              <a:spcBef>
                <a:spcPct val="0"/>
              </a:spcBef>
            </a:pPr>
            <a:endParaRPr lang="en-US" sz="3744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61791" y="415560"/>
            <a:ext cx="698932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77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69875" y="-98353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98192" y="1911911"/>
            <a:ext cx="14891616" cy="601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951" lvl="1" indent="-458976" algn="l">
              <a:lnSpc>
                <a:spcPts val="5952"/>
              </a:lnSpc>
              <a:buFont typeface="Arial"/>
              <a:buChar char="•"/>
            </a:pPr>
            <a:r>
              <a:rPr lang="en-US" sz="425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Advanced Design Techniques for Realistic 2D Avatar.</a:t>
            </a:r>
          </a:p>
          <a:p>
            <a:pPr marL="917951" lvl="1" indent="-458976" algn="l">
              <a:lnSpc>
                <a:spcPts val="5952"/>
              </a:lnSpc>
              <a:buFont typeface="Arial"/>
              <a:buChar char="•"/>
            </a:pPr>
            <a:r>
              <a:rPr lang="en-US" sz="425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Efficient Integration of ML Models with 2D Simulation Systems.</a:t>
            </a:r>
          </a:p>
          <a:p>
            <a:pPr marL="917951" lvl="1" indent="-458976" algn="l">
              <a:lnSpc>
                <a:spcPts val="5952"/>
              </a:lnSpc>
              <a:buFont typeface="Arial"/>
              <a:buChar char="•"/>
            </a:pPr>
            <a:r>
              <a:rPr lang="en-US" sz="425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 Engagement Strategies in 2D Practice Environments</a:t>
            </a:r>
          </a:p>
          <a:p>
            <a:pPr marL="917951" lvl="1" indent="-458976" algn="l">
              <a:lnSpc>
                <a:spcPts val="5952"/>
              </a:lnSpc>
              <a:spcBef>
                <a:spcPct val="0"/>
              </a:spcBef>
              <a:buFont typeface="Arial"/>
              <a:buChar char="•"/>
            </a:pPr>
            <a:r>
              <a:rPr lang="en-US" sz="425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Ensuring Accuracy, Reliability, and Effectiveness in 2D Interview Simulations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63122" y="-10074061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028700" y="1916479"/>
          <a:ext cx="15757659" cy="6119316"/>
        </p:xfrm>
        <a:graphic>
          <a:graphicData uri="http://schemas.openxmlformats.org/drawingml/2006/table">
            <a:tbl>
              <a:tblPr/>
              <a:tblGrid>
                <a:gridCol w="496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7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5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6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220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[1]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[2]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RESEARCH [3]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PROPOSED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SOLUTION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899">
                        <a:solidFill>
                          <a:srgbClr val="000000"/>
                        </a:solidFill>
                        <a:latin typeface="Gotham"/>
                        <a:ea typeface="Gotham"/>
                        <a:cs typeface="Gotham"/>
                        <a:sym typeface="Gotham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73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Advanced Design Techniques for Realistic 2D Avatar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712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Efficient Integration of ML Models with 2D Simulation Systems.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68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User Engagement Strategies in 2D Practice Environments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Freeform 20"/>
          <p:cNvSpPr/>
          <p:nvPr/>
        </p:nvSpPr>
        <p:spPr>
          <a:xfrm>
            <a:off x="6874589" y="3670632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87325" y="5185317"/>
            <a:ext cx="718365" cy="650988"/>
          </a:xfrm>
          <a:custGeom>
            <a:avLst/>
            <a:gdLst/>
            <a:ahLst/>
            <a:cxnLst/>
            <a:rect l="l" t="t" r="r" b="b"/>
            <a:pathLst>
              <a:path w="718365" h="650988">
                <a:moveTo>
                  <a:pt x="0" y="0"/>
                </a:moveTo>
                <a:lnTo>
                  <a:pt x="718365" y="0"/>
                </a:lnTo>
                <a:lnTo>
                  <a:pt x="718365" y="650988"/>
                </a:lnTo>
                <a:lnTo>
                  <a:pt x="0" y="650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003746" y="162715"/>
            <a:ext cx="580756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Gap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045040" y="5205491"/>
            <a:ext cx="696103" cy="630814"/>
          </a:xfrm>
          <a:custGeom>
            <a:avLst/>
            <a:gdLst/>
            <a:ahLst/>
            <a:cxnLst/>
            <a:rect l="l" t="t" r="r" b="b"/>
            <a:pathLst>
              <a:path w="696103" h="630814">
                <a:moveTo>
                  <a:pt x="0" y="0"/>
                </a:moveTo>
                <a:lnTo>
                  <a:pt x="696104" y="0"/>
                </a:lnTo>
                <a:lnTo>
                  <a:pt x="696104" y="630814"/>
                </a:lnTo>
                <a:lnTo>
                  <a:pt x="0" y="630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574628" y="5143500"/>
            <a:ext cx="601229" cy="544838"/>
          </a:xfrm>
          <a:custGeom>
            <a:avLst/>
            <a:gdLst/>
            <a:ahLst/>
            <a:cxnLst/>
            <a:rect l="l" t="t" r="r" b="b"/>
            <a:pathLst>
              <a:path w="601229" h="544838">
                <a:moveTo>
                  <a:pt x="0" y="0"/>
                </a:moveTo>
                <a:lnTo>
                  <a:pt x="601229" y="0"/>
                </a:lnTo>
                <a:lnTo>
                  <a:pt x="601229" y="544838"/>
                </a:lnTo>
                <a:lnTo>
                  <a:pt x="0" y="544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904499" y="5143500"/>
            <a:ext cx="764869" cy="544838"/>
          </a:xfrm>
          <a:custGeom>
            <a:avLst/>
            <a:gdLst/>
            <a:ahLst/>
            <a:cxnLst/>
            <a:rect l="l" t="t" r="r" b="b"/>
            <a:pathLst>
              <a:path w="764869" h="544838">
                <a:moveTo>
                  <a:pt x="0" y="0"/>
                </a:moveTo>
                <a:lnTo>
                  <a:pt x="764869" y="0"/>
                </a:lnTo>
                <a:lnTo>
                  <a:pt x="764869" y="544838"/>
                </a:lnTo>
                <a:lnTo>
                  <a:pt x="0" y="544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904499" y="3670632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9" y="0"/>
                </a:lnTo>
                <a:lnTo>
                  <a:pt x="1059599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68260" y="3670632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832305" y="3670632"/>
            <a:ext cx="1059599" cy="754783"/>
          </a:xfrm>
          <a:custGeom>
            <a:avLst/>
            <a:gdLst/>
            <a:ahLst/>
            <a:cxnLst/>
            <a:rect l="l" t="t" r="r" b="b"/>
            <a:pathLst>
              <a:path w="1059599" h="754783">
                <a:moveTo>
                  <a:pt x="0" y="0"/>
                </a:moveTo>
                <a:lnTo>
                  <a:pt x="1059598" y="0"/>
                </a:lnTo>
                <a:lnTo>
                  <a:pt x="1059598" y="754783"/>
                </a:lnTo>
                <a:lnTo>
                  <a:pt x="0" y="754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904499" y="6904418"/>
            <a:ext cx="931101" cy="663250"/>
          </a:xfrm>
          <a:custGeom>
            <a:avLst/>
            <a:gdLst/>
            <a:ahLst/>
            <a:cxnLst/>
            <a:rect l="l" t="t" r="r" b="b"/>
            <a:pathLst>
              <a:path w="931101" h="663250">
                <a:moveTo>
                  <a:pt x="0" y="0"/>
                </a:moveTo>
                <a:lnTo>
                  <a:pt x="931101" y="0"/>
                </a:lnTo>
                <a:lnTo>
                  <a:pt x="931101" y="663250"/>
                </a:lnTo>
                <a:lnTo>
                  <a:pt x="0" y="663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832305" y="6904418"/>
            <a:ext cx="908839" cy="647392"/>
          </a:xfrm>
          <a:custGeom>
            <a:avLst/>
            <a:gdLst/>
            <a:ahLst/>
            <a:cxnLst/>
            <a:rect l="l" t="t" r="r" b="b"/>
            <a:pathLst>
              <a:path w="908839" h="647392">
                <a:moveTo>
                  <a:pt x="0" y="0"/>
                </a:moveTo>
                <a:lnTo>
                  <a:pt x="908839" y="0"/>
                </a:lnTo>
                <a:lnTo>
                  <a:pt x="908839" y="647392"/>
                </a:lnTo>
                <a:lnTo>
                  <a:pt x="0" y="647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874589" y="6904418"/>
            <a:ext cx="792953" cy="564843"/>
          </a:xfrm>
          <a:custGeom>
            <a:avLst/>
            <a:gdLst/>
            <a:ahLst/>
            <a:cxnLst/>
            <a:rect l="l" t="t" r="r" b="b"/>
            <a:pathLst>
              <a:path w="792953" h="564843">
                <a:moveTo>
                  <a:pt x="0" y="0"/>
                </a:moveTo>
                <a:lnTo>
                  <a:pt x="792953" y="0"/>
                </a:lnTo>
                <a:lnTo>
                  <a:pt x="792953" y="564844"/>
                </a:lnTo>
                <a:lnTo>
                  <a:pt x="0" y="564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2680995" y="6864070"/>
            <a:ext cx="776421" cy="703598"/>
          </a:xfrm>
          <a:custGeom>
            <a:avLst/>
            <a:gdLst/>
            <a:ahLst/>
            <a:cxnLst/>
            <a:rect l="l" t="t" r="r" b="b"/>
            <a:pathLst>
              <a:path w="776421" h="703598">
                <a:moveTo>
                  <a:pt x="0" y="0"/>
                </a:moveTo>
                <a:lnTo>
                  <a:pt x="776421" y="0"/>
                </a:lnTo>
                <a:lnTo>
                  <a:pt x="776421" y="703598"/>
                </a:lnTo>
                <a:lnTo>
                  <a:pt x="0" y="703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64174" y="533795"/>
            <a:ext cx="770958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Research Problem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79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05175" y="1751813"/>
            <a:ext cx="14758146" cy="770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0"/>
              </a:lnSpc>
              <a:spcBef>
                <a:spcPct val="0"/>
              </a:spcBef>
            </a:pPr>
            <a:r>
              <a:rPr lang="en-US" sz="399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•How to develop a 2D interview panel that accurately simulates human interviewers using advanced NLP techniques like cosine similarity, </a:t>
            </a:r>
          </a:p>
          <a:p>
            <a:pPr algn="l">
              <a:lnSpc>
                <a:spcPts val="5590"/>
              </a:lnSpc>
              <a:spcBef>
                <a:spcPct val="0"/>
              </a:spcBef>
            </a:pPr>
            <a:r>
              <a:rPr lang="en-US" sz="399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BERT-based semantic analysis, and TF-IDF vectorization to generate contextually relevant questions and responses.</a:t>
            </a:r>
          </a:p>
          <a:p>
            <a:pPr algn="l">
              <a:lnSpc>
                <a:spcPts val="5590"/>
              </a:lnSpc>
              <a:spcBef>
                <a:spcPct val="0"/>
              </a:spcBef>
            </a:pPr>
            <a:endParaRPr lang="en-US" sz="3993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5590"/>
              </a:lnSpc>
              <a:spcBef>
                <a:spcPct val="0"/>
              </a:spcBef>
            </a:pPr>
            <a:r>
              <a:rPr lang="en-US" sz="399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•How to ensure the system dynamically adapts interview questions based on user performance and selected difficulty levels (Beginner, Intermediate, Expert) for realistic and effective practice sessions.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3119" y="-1315898"/>
            <a:ext cx="3499668" cy="13405540"/>
            <a:chOff x="0" y="0"/>
            <a:chExt cx="2121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91" cy="812800"/>
            </a:xfrm>
            <a:custGeom>
              <a:avLst/>
              <a:gdLst/>
              <a:ahLst/>
              <a:cxnLst/>
              <a:rect l="l" t="t" r="r" b="b"/>
              <a:pathLst>
                <a:path w="212191" h="812800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93" y="38100"/>
              <a:ext cx="172405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5588" y="6653894"/>
            <a:ext cx="992463" cy="992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3315742"/>
            <a:ext cx="508158" cy="543805"/>
            <a:chOff x="0" y="0"/>
            <a:chExt cx="812800" cy="8698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1982349"/>
            <a:ext cx="508158" cy="543805"/>
            <a:chOff x="0" y="0"/>
            <a:chExt cx="812800" cy="869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3983373"/>
            <a:ext cx="508158" cy="543805"/>
            <a:chOff x="0" y="0"/>
            <a:chExt cx="812800" cy="8698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2648112"/>
            <a:ext cx="508158" cy="543805"/>
            <a:chOff x="0" y="0"/>
            <a:chExt cx="812800" cy="8698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5318634"/>
            <a:ext cx="508158" cy="543805"/>
            <a:chOff x="0" y="0"/>
            <a:chExt cx="812800" cy="8698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4651003"/>
            <a:ext cx="508158" cy="543805"/>
            <a:chOff x="0" y="0"/>
            <a:chExt cx="812800" cy="8698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5986264"/>
            <a:ext cx="508158" cy="543805"/>
            <a:chOff x="0" y="0"/>
            <a:chExt cx="812800" cy="8698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741" y="7760846"/>
            <a:ext cx="508158" cy="543805"/>
            <a:chOff x="0" y="0"/>
            <a:chExt cx="812800" cy="8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69819"/>
            </a:xfrm>
            <a:custGeom>
              <a:avLst/>
              <a:gdLst/>
              <a:ahLst/>
              <a:cxnLst/>
              <a:rect l="l" t="t" r="r" b="b"/>
              <a:pathLst>
                <a:path w="812800" h="869819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36" name="Group 36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2726104" y="2675501"/>
            <a:ext cx="12820050" cy="5624797"/>
          </a:xfrm>
          <a:custGeom>
            <a:avLst/>
            <a:gdLst/>
            <a:ahLst/>
            <a:cxnLst/>
            <a:rect l="l" t="t" r="r" b="b"/>
            <a:pathLst>
              <a:path w="12820050" h="5624797">
                <a:moveTo>
                  <a:pt x="0" y="0"/>
                </a:moveTo>
                <a:lnTo>
                  <a:pt x="12820050" y="0"/>
                </a:lnTo>
                <a:lnTo>
                  <a:pt x="12820050" y="5624796"/>
                </a:lnTo>
                <a:lnTo>
                  <a:pt x="0" y="5624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5961791" y="415560"/>
            <a:ext cx="6989327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TECHNOLOGIES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4396" y="415560"/>
            <a:ext cx="808033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Specific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80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78009" y="-7745979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01137" y="3346685"/>
            <a:ext cx="13103362" cy="432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2321" lvl="1" indent="-486160" algn="l">
              <a:lnSpc>
                <a:spcPts val="6304"/>
              </a:lnSpc>
              <a:buFont typeface="Arial"/>
              <a:buChar char="•"/>
            </a:pPr>
            <a:r>
              <a:rPr lang="en-US" sz="450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Develop an Interactive 2D Interview Panel Simulation</a:t>
            </a:r>
          </a:p>
          <a:p>
            <a:pPr marL="972321" lvl="1" indent="-486160" algn="l">
              <a:lnSpc>
                <a:spcPts val="6304"/>
              </a:lnSpc>
              <a:buFont typeface="Arial"/>
              <a:buChar char="•"/>
            </a:pPr>
            <a:r>
              <a:rPr lang="en-US" sz="4503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Provide User-Friendly Interface and Experience</a:t>
            </a:r>
          </a:p>
          <a:p>
            <a:pPr algn="l">
              <a:lnSpc>
                <a:spcPts val="9291"/>
              </a:lnSpc>
            </a:pPr>
            <a:endParaRPr lang="en-US" sz="4503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97152" y="533795"/>
            <a:ext cx="6365624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Sub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42815" y="-8103605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78389" y="2593846"/>
            <a:ext cx="17584181" cy="570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•Create lifelike 2D avatars.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•Develop Beginner, Intermediate, and Expert interview levels.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•Integrate machine learning components into the system.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sz="462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•Test and validate the simulation for realism and effectiveness.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  <a:endParaRPr lang="en-US" sz="4621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770923" y="2166677"/>
            <a:ext cx="17094874" cy="5569062"/>
          </a:xfrm>
          <a:custGeom>
            <a:avLst/>
            <a:gdLst/>
            <a:ahLst/>
            <a:cxnLst/>
            <a:rect l="l" t="t" r="r" b="b"/>
            <a:pathLst>
              <a:path w="17094874" h="5569062">
                <a:moveTo>
                  <a:pt x="0" y="0"/>
                </a:moveTo>
                <a:lnTo>
                  <a:pt x="17094875" y="0"/>
                </a:lnTo>
                <a:lnTo>
                  <a:pt x="17094875" y="5569062"/>
                </a:lnTo>
                <a:lnTo>
                  <a:pt x="0" y="5569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064"/>
            </a:stretch>
          </a:blipFill>
          <a:ln w="85725" cap="sq">
            <a:solidFill>
              <a:srgbClr val="191919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154396" y="415560"/>
            <a:ext cx="6875402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System Diagram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AE4615-26B7-C909-4538-A187ED8DC6FC}"/>
                  </a:ext>
                </a:extLst>
              </p14:cNvPr>
              <p14:cNvContentPartPr/>
              <p14:nvPr/>
            </p14:nvContentPartPr>
            <p14:xfrm>
              <a:off x="16918067" y="5159994"/>
              <a:ext cx="199080" cy="1179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AE4615-26B7-C909-4538-A187ED8DC6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55427" y="5097354"/>
                <a:ext cx="32472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DCAD4-083A-72EF-167D-43444AB3F791}"/>
                  </a:ext>
                </a:extLst>
              </p14:cNvPr>
              <p14:cNvContentPartPr/>
              <p14:nvPr/>
            </p14:nvContentPartPr>
            <p14:xfrm>
              <a:off x="15765707" y="4679394"/>
              <a:ext cx="2025720" cy="2278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DCAD4-083A-72EF-167D-43444AB3F7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03067" y="4616394"/>
                <a:ext cx="2151360" cy="24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6EB4BA2-4095-6F2A-B267-A0C839287377}"/>
                  </a:ext>
                </a:extLst>
              </p14:cNvPr>
              <p14:cNvContentPartPr/>
              <p14:nvPr/>
            </p14:nvContentPartPr>
            <p14:xfrm>
              <a:off x="16804667" y="4881714"/>
              <a:ext cx="390600" cy="2026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6EB4BA2-4095-6F2A-B267-A0C8392873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42027" y="4818714"/>
                <a:ext cx="516240" cy="215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24000">
            <a:off x="2496763" y="2950139"/>
            <a:ext cx="12955460" cy="6301218"/>
          </a:xfrm>
          <a:custGeom>
            <a:avLst/>
            <a:gdLst/>
            <a:ahLst/>
            <a:cxnLst/>
            <a:rect l="l" t="t" r="r" b="b"/>
            <a:pathLst>
              <a:path w="12955460" h="6301218">
                <a:moveTo>
                  <a:pt x="43362" y="0"/>
                </a:moveTo>
                <a:lnTo>
                  <a:pt x="12955460" y="90145"/>
                </a:lnTo>
                <a:lnTo>
                  <a:pt x="12912098" y="6301218"/>
                </a:lnTo>
                <a:lnTo>
                  <a:pt x="0" y="6211073"/>
                </a:lnTo>
                <a:lnTo>
                  <a:pt x="43362" y="0"/>
                </a:lnTo>
                <a:close/>
              </a:path>
            </a:pathLst>
          </a:custGeom>
          <a:blipFill>
            <a:blip r:embed="rId9"/>
            <a:stretch>
              <a:fillRect l="-1514" t="-10958" r="-149" b="-66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5059" y="1981711"/>
            <a:ext cx="5721668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Web Application UI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005829" y="3100825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5059" y="1981711"/>
            <a:ext cx="5721668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Web Application UI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665345" y="2892767"/>
            <a:ext cx="11301259" cy="6342832"/>
          </a:xfrm>
          <a:custGeom>
            <a:avLst/>
            <a:gdLst/>
            <a:ahLst/>
            <a:cxnLst/>
            <a:rect l="l" t="t" r="r" b="b"/>
            <a:pathLst>
              <a:path w="11301259" h="6342832">
                <a:moveTo>
                  <a:pt x="0" y="0"/>
                </a:moveTo>
                <a:lnTo>
                  <a:pt x="11301259" y="0"/>
                </a:lnTo>
                <a:lnTo>
                  <a:pt x="11301259" y="6342831"/>
                </a:lnTo>
                <a:lnTo>
                  <a:pt x="0" y="63428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1908580"/>
            <a:ext cx="7330690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Web Application UI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45602" y="7658244"/>
            <a:ext cx="1612578" cy="2014467"/>
          </a:xfrm>
          <a:custGeom>
            <a:avLst/>
            <a:gdLst/>
            <a:ahLst/>
            <a:cxnLst/>
            <a:rect l="l" t="t" r="r" b="b"/>
            <a:pathLst>
              <a:path w="1612578" h="2014467">
                <a:moveTo>
                  <a:pt x="0" y="0"/>
                </a:moveTo>
                <a:lnTo>
                  <a:pt x="1612578" y="0"/>
                </a:lnTo>
                <a:lnTo>
                  <a:pt x="1612578" y="2014467"/>
                </a:lnTo>
                <a:lnTo>
                  <a:pt x="0" y="2014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493371" y="1555884"/>
            <a:ext cx="11301259" cy="7293279"/>
          </a:xfrm>
          <a:custGeom>
            <a:avLst/>
            <a:gdLst/>
            <a:ahLst/>
            <a:cxnLst/>
            <a:rect l="l" t="t" r="r" b="b"/>
            <a:pathLst>
              <a:path w="11301259" h="7293279">
                <a:moveTo>
                  <a:pt x="0" y="0"/>
                </a:moveTo>
                <a:lnTo>
                  <a:pt x="11301258" y="0"/>
                </a:lnTo>
                <a:lnTo>
                  <a:pt x="11301258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364" r="-7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78103" y="9041615"/>
            <a:ext cx="6731794" cy="74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4355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PREPROCESING </a:t>
            </a:r>
            <a:r>
              <a:rPr lang="en-US" sz="4355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43488" y="-3631021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45602" y="7658244"/>
            <a:ext cx="1612578" cy="2014467"/>
          </a:xfrm>
          <a:custGeom>
            <a:avLst/>
            <a:gdLst/>
            <a:ahLst/>
            <a:cxnLst/>
            <a:rect l="l" t="t" r="r" b="b"/>
            <a:pathLst>
              <a:path w="1612578" h="2014467">
                <a:moveTo>
                  <a:pt x="0" y="0"/>
                </a:moveTo>
                <a:lnTo>
                  <a:pt x="1612578" y="0"/>
                </a:lnTo>
                <a:lnTo>
                  <a:pt x="1612578" y="2014467"/>
                </a:lnTo>
                <a:lnTo>
                  <a:pt x="0" y="20144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568119" y="1849755"/>
            <a:ext cx="11301259" cy="1907087"/>
          </a:xfrm>
          <a:custGeom>
            <a:avLst/>
            <a:gdLst/>
            <a:ahLst/>
            <a:cxnLst/>
            <a:rect l="l" t="t" r="r" b="b"/>
            <a:pathLst>
              <a:path w="11301259" h="1907087">
                <a:moveTo>
                  <a:pt x="0" y="0"/>
                </a:moveTo>
                <a:lnTo>
                  <a:pt x="11301259" y="0"/>
                </a:lnTo>
                <a:lnTo>
                  <a:pt x="11301259" y="1907088"/>
                </a:lnTo>
                <a:lnTo>
                  <a:pt x="0" y="1907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68119" y="3886448"/>
            <a:ext cx="11301259" cy="3771795"/>
          </a:xfrm>
          <a:custGeom>
            <a:avLst/>
            <a:gdLst/>
            <a:ahLst/>
            <a:cxnLst/>
            <a:rect l="l" t="t" r="r" b="b"/>
            <a:pathLst>
              <a:path w="11301259" h="3771795">
                <a:moveTo>
                  <a:pt x="0" y="0"/>
                </a:moveTo>
                <a:lnTo>
                  <a:pt x="11301259" y="0"/>
                </a:lnTo>
                <a:lnTo>
                  <a:pt x="11301259" y="3771796"/>
                </a:lnTo>
                <a:lnTo>
                  <a:pt x="0" y="3771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79882" y="2228315"/>
            <a:ext cx="4106478" cy="1243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ESTING IFS"/>
                <a:ea typeface="TESTING IFS"/>
                <a:cs typeface="TESTING IFS"/>
                <a:sym typeface="TESTING IFS"/>
              </a:rPr>
              <a:t>Co- sign </a:t>
            </a:r>
            <a:r>
              <a:rPr lang="en-US" sz="2899" b="1" u="none" strike="noStrike">
                <a:solidFill>
                  <a:srgbClr val="000000"/>
                </a:solidFill>
                <a:latin typeface="TESTING IFS"/>
                <a:ea typeface="TESTING IFS"/>
                <a:cs typeface="TESTING IFS"/>
                <a:sym typeface="TESTING IFS"/>
              </a:rPr>
              <a:t>Similarity </a:t>
            </a:r>
          </a:p>
          <a:p>
            <a:pPr marL="0" lvl="0" indent="0" algn="ctr">
              <a:lnSpc>
                <a:spcPts val="4059"/>
              </a:lnSpc>
              <a:spcBef>
                <a:spcPct val="0"/>
              </a:spcBef>
            </a:pPr>
            <a:r>
              <a:rPr lang="en-US" sz="2899" b="1" u="none" strike="noStrike">
                <a:solidFill>
                  <a:srgbClr val="000000"/>
                </a:solidFill>
                <a:latin typeface="TESTING IFS"/>
                <a:ea typeface="TESTING IFS"/>
                <a:cs typeface="TESTING IFS"/>
                <a:sym typeface="TESTING IFS"/>
              </a:rPr>
              <a:t>TF IDE</a:t>
            </a:r>
          </a:p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endParaRPr lang="en-US" sz="2899" b="1" u="none" strike="noStrike">
              <a:solidFill>
                <a:srgbClr val="000000"/>
              </a:solidFill>
              <a:latin typeface="TESTING IFS"/>
              <a:ea typeface="TESTING IFS"/>
              <a:cs typeface="TESTING IFS"/>
              <a:sym typeface="TESTING IF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51260" y="4470028"/>
            <a:ext cx="4106478" cy="72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ESTING IFS"/>
                <a:ea typeface="TESTING IFS"/>
                <a:cs typeface="TESTING IFS"/>
                <a:sym typeface="TESTING IFS"/>
              </a:rPr>
              <a:t>Semantic_ model </a:t>
            </a:r>
          </a:p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TESTING IFS"/>
              <a:ea typeface="TESTING IFS"/>
              <a:cs typeface="TESTING IFS"/>
              <a:sym typeface="TESTING IF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51260" y="6573870"/>
            <a:ext cx="4106478" cy="72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TESTING IFS"/>
                <a:ea typeface="TESTING IFS"/>
                <a:cs typeface="TESTING IFS"/>
                <a:sym typeface="TESTING IFS"/>
              </a:rPr>
              <a:t>Semantic_ model </a:t>
            </a:r>
          </a:p>
          <a:p>
            <a:pPr marL="0" lvl="0" indent="0" algn="ctr">
              <a:lnSpc>
                <a:spcPts val="167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TESTING IFS"/>
              <a:ea typeface="TESTING IFS"/>
              <a:cs typeface="TESTING IFS"/>
              <a:sym typeface="TESTING IFS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12150595" y="3022596"/>
            <a:ext cx="10585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2150595" y="4836333"/>
            <a:ext cx="10585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2150595" y="6947885"/>
            <a:ext cx="10585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248582" y="7922838"/>
            <a:ext cx="6731794" cy="74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en-US" sz="4355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DATA PREPROCESING </a:t>
            </a:r>
            <a:r>
              <a:rPr lang="en-US" sz="4355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88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50386" y="1810540"/>
            <a:ext cx="6496600" cy="4490775"/>
          </a:xfrm>
          <a:custGeom>
            <a:avLst/>
            <a:gdLst/>
            <a:ahLst/>
            <a:cxnLst/>
            <a:rect l="l" t="t" r="r" b="b"/>
            <a:pathLst>
              <a:path w="6496600" h="4490775">
                <a:moveTo>
                  <a:pt x="0" y="0"/>
                </a:moveTo>
                <a:lnTo>
                  <a:pt x="6496600" y="0"/>
                </a:lnTo>
                <a:lnTo>
                  <a:pt x="6496600" y="4490775"/>
                </a:lnTo>
                <a:lnTo>
                  <a:pt x="0" y="44907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091638" y="4055927"/>
            <a:ext cx="7802545" cy="4935110"/>
          </a:xfrm>
          <a:custGeom>
            <a:avLst/>
            <a:gdLst/>
            <a:ahLst/>
            <a:cxnLst/>
            <a:rect l="l" t="t" r="r" b="b"/>
            <a:pathLst>
              <a:path w="7802545" h="4935110">
                <a:moveTo>
                  <a:pt x="0" y="0"/>
                </a:moveTo>
                <a:lnTo>
                  <a:pt x="7802545" y="0"/>
                </a:lnTo>
                <a:lnTo>
                  <a:pt x="7802545" y="4935110"/>
                </a:lnTo>
                <a:lnTo>
                  <a:pt x="0" y="4935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1631" y="6714672"/>
            <a:ext cx="5309810" cy="192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Interview start session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and</a:t>
            </a: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657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End session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89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21009" y="1967677"/>
            <a:ext cx="5730029" cy="6351645"/>
          </a:xfrm>
          <a:custGeom>
            <a:avLst/>
            <a:gdLst/>
            <a:ahLst/>
            <a:cxnLst/>
            <a:rect l="l" t="t" r="r" b="b"/>
            <a:pathLst>
              <a:path w="5730029" h="6351645">
                <a:moveTo>
                  <a:pt x="0" y="0"/>
                </a:moveTo>
                <a:lnTo>
                  <a:pt x="5730028" y="0"/>
                </a:lnTo>
                <a:lnTo>
                  <a:pt x="5730028" y="6351646"/>
                </a:lnTo>
                <a:lnTo>
                  <a:pt x="0" y="635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024547" y="1967677"/>
            <a:ext cx="8187995" cy="6351645"/>
          </a:xfrm>
          <a:custGeom>
            <a:avLst/>
            <a:gdLst/>
            <a:ahLst/>
            <a:cxnLst/>
            <a:rect l="l" t="t" r="r" b="b"/>
            <a:pathLst>
              <a:path w="8187995" h="6351645">
                <a:moveTo>
                  <a:pt x="0" y="0"/>
                </a:moveTo>
                <a:lnTo>
                  <a:pt x="8187995" y="0"/>
                </a:lnTo>
                <a:lnTo>
                  <a:pt x="8187995" y="6351646"/>
                </a:lnTo>
                <a:lnTo>
                  <a:pt x="0" y="6351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590" r="-35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65947" y="8880475"/>
            <a:ext cx="5215906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FLASK BACKEND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 b="1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7806"/>
            <a:ext cx="22797652" cy="16426336"/>
          </a:xfrm>
          <a:custGeom>
            <a:avLst/>
            <a:gdLst/>
            <a:ahLst/>
            <a:cxnLst/>
            <a:rect l="l" t="t" r="r" b="b"/>
            <a:pathLst>
              <a:path w="22797652" h="16426336">
                <a:moveTo>
                  <a:pt x="0" y="0"/>
                </a:moveTo>
                <a:lnTo>
                  <a:pt x="22797652" y="0"/>
                </a:lnTo>
                <a:lnTo>
                  <a:pt x="22797652" y="16426335"/>
                </a:lnTo>
                <a:lnTo>
                  <a:pt x="0" y="164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37248" b="-15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7366185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64046" y="-7970906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8196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763264" y="-912893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3/16/2025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067854" y="3331592"/>
            <a:ext cx="2994717" cy="3492300"/>
          </a:xfrm>
          <a:custGeom>
            <a:avLst/>
            <a:gdLst/>
            <a:ahLst/>
            <a:cxnLst/>
            <a:rect l="l" t="t" r="r" b="b"/>
            <a:pathLst>
              <a:path w="2994717" h="3492300">
                <a:moveTo>
                  <a:pt x="0" y="0"/>
                </a:moveTo>
                <a:lnTo>
                  <a:pt x="2994717" y="0"/>
                </a:lnTo>
                <a:lnTo>
                  <a:pt x="2994717" y="3492300"/>
                </a:lnTo>
                <a:lnTo>
                  <a:pt x="0" y="34923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37246" y="3023519"/>
            <a:ext cx="13050509" cy="5765476"/>
            <a:chOff x="0" y="0"/>
            <a:chExt cx="17400679" cy="768730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0"/>
              <a:ext cx="17400679" cy="122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14"/>
                </a:lnSpc>
              </a:pPr>
              <a:r>
                <a:rPr lang="en-US" sz="5135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IT21306136     |     Sathkumara S M P U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354105"/>
              <a:ext cx="13794966" cy="981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Specialization - Information Technology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496051"/>
              <a:ext cx="9958396" cy="319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23"/>
                </a:lnSpc>
              </a:pPr>
              <a:r>
                <a:rPr lang="en-US" sz="4128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Component 1 - AI-Powered Skill Gap Analysis &amp; Career Learning Path Guidance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90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28700" y="167579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64092" y="415560"/>
            <a:ext cx="1016578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Evidence of Completion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26030" y="8518253"/>
            <a:ext cx="280213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POSTMAN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7" name="Group 7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493371" y="2106287"/>
            <a:ext cx="11301259" cy="6074427"/>
          </a:xfrm>
          <a:custGeom>
            <a:avLst/>
            <a:gdLst/>
            <a:ahLst/>
            <a:cxnLst/>
            <a:rect l="l" t="t" r="r" b="b"/>
            <a:pathLst>
              <a:path w="11301259" h="6074427">
                <a:moveTo>
                  <a:pt x="0" y="0"/>
                </a:moveTo>
                <a:lnTo>
                  <a:pt x="11301258" y="0"/>
                </a:lnTo>
                <a:lnTo>
                  <a:pt x="11301258" y="6074426"/>
                </a:lnTo>
                <a:lnTo>
                  <a:pt x="0" y="6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76741" y="415560"/>
            <a:ext cx="817301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Commercialization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21686" y="162715"/>
            <a:ext cx="384462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Progress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3013699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88400" y="1532079"/>
            <a:ext cx="7885748" cy="569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sz="3231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Complete Tasks 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•Data Pre-processing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•Model Development 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•Backend Development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•Web Application Development (90%)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•Collect More Data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•Front-End Development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•Integrate Components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•Voice tracking Development </a:t>
            </a:r>
          </a:p>
          <a:p>
            <a:pPr algn="l">
              <a:lnSpc>
                <a:spcPts val="4524"/>
              </a:lnSpc>
              <a:spcBef>
                <a:spcPct val="0"/>
              </a:spcBef>
            </a:pPr>
            <a:endParaRPr lang="en-US" sz="3231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023728" y="5076825"/>
            <a:ext cx="8914448" cy="341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sz="3231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Future Works </a:t>
            </a:r>
          </a:p>
          <a:p>
            <a:pPr marL="697735" lvl="1" indent="-348867" algn="l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Generate feedback through the voice for Each Question answers .  </a:t>
            </a:r>
          </a:p>
          <a:p>
            <a:pPr marL="697735" lvl="1" indent="-348867" algn="l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web Development (10%)</a:t>
            </a:r>
          </a:p>
          <a:p>
            <a:pPr marL="697735" lvl="1" indent="-348867" algn="l">
              <a:lnSpc>
                <a:spcPts val="4524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Data Collection </a:t>
            </a:r>
          </a:p>
          <a:p>
            <a:pPr algn="l">
              <a:lnSpc>
                <a:spcPts val="4524"/>
              </a:lnSpc>
            </a:pPr>
            <a:endParaRPr lang="en-US" sz="3231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40EA-5CBD-24AD-AE0F-94FA5AB34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76CA34-49F7-FF1C-C3E4-F18F9661DF07}"/>
              </a:ext>
            </a:extLst>
          </p:cNvPr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67F767F-F208-81DC-C1F6-ADD4E8BEC441}"/>
              </a:ext>
            </a:extLst>
          </p:cNvPr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F264E1D-0091-BA01-B4FC-1DFC9490A2F6}"/>
                </a:ext>
              </a:extLst>
            </p:cNvPr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0AD4F4B-A883-B37E-8BCB-6853E9A205E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3951B4-2CC3-1FD2-04EE-DB1C3671A166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DCE961-C7D7-A1CF-BB22-5F383FB805A2}"/>
                </a:ext>
              </a:extLst>
            </p:cNvPr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EFA9F51-4CB2-620E-ECF0-B494B3968943}"/>
              </a:ext>
            </a:extLst>
          </p:cNvPr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EE38A75-EAB7-6C8F-6555-3A8ECE1C93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7B9696C-980B-FC92-21CB-CEEBA5C7C50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2A3A631-8B32-9196-646E-A05AF0FC7C4C}"/>
              </a:ext>
            </a:extLst>
          </p:cNvPr>
          <p:cNvSpPr txBox="1"/>
          <p:nvPr/>
        </p:nvSpPr>
        <p:spPr>
          <a:xfrm>
            <a:off x="5669541" y="415560"/>
            <a:ext cx="5872198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CHALLENGES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30F4B2-97AF-44A3-37B5-6B8F67BF857C}"/>
              </a:ext>
            </a:extLst>
          </p:cNvPr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BB10326-E68A-9A29-8C11-724DFA5E1A1D}"/>
                </a:ext>
              </a:extLst>
            </p:cNvPr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5CCB95C-D84F-DE30-6FAC-90895A5C1A49}"/>
                </a:ext>
              </a:extLst>
            </p:cNvPr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A637EBD-3EFB-70C4-A727-095A276167A2}"/>
                </a:ext>
              </a:extLst>
            </p:cNvPr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A706F9F-6744-F71F-48E2-A7D63B1A6933}"/>
                </a:ext>
              </a:extLst>
            </p:cNvPr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93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5B484D6-4BA8-4103-1E74-0818B8A70D6E}"/>
              </a:ext>
            </a:extLst>
          </p:cNvPr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1624535-355E-30B6-5E2E-9E23EB1ACE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7928C07-47DB-BB3A-66DF-9DFC08D57DF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9E2F6B6E-C220-CEE9-DDC1-CC9454E0EBC4}"/>
              </a:ext>
            </a:extLst>
          </p:cNvPr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F97FB1B-7429-8EDE-8A6B-471F52CDB3C0}"/>
              </a:ext>
            </a:extLst>
          </p:cNvPr>
          <p:cNvGrpSpPr/>
          <p:nvPr/>
        </p:nvGrpSpPr>
        <p:grpSpPr>
          <a:xfrm>
            <a:off x="848620" y="2711894"/>
            <a:ext cx="16886336" cy="4863212"/>
            <a:chOff x="0" y="0"/>
            <a:chExt cx="4447430" cy="1280846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AD157FD-EA60-D7AE-BEE1-F8F887B6501F}"/>
                </a:ext>
              </a:extLst>
            </p:cNvPr>
            <p:cNvSpPr/>
            <p:nvPr/>
          </p:nvSpPr>
          <p:spPr>
            <a:xfrm>
              <a:off x="0" y="0"/>
              <a:ext cx="4447430" cy="1280846"/>
            </a:xfrm>
            <a:custGeom>
              <a:avLst/>
              <a:gdLst/>
              <a:ahLst/>
              <a:cxnLst/>
              <a:rect l="l" t="t" r="r" b="b"/>
              <a:pathLst>
                <a:path w="4447430" h="1280846">
                  <a:moveTo>
                    <a:pt x="23382" y="0"/>
                  </a:moveTo>
                  <a:lnTo>
                    <a:pt x="4424048" y="0"/>
                  </a:lnTo>
                  <a:cubicBezTo>
                    <a:pt x="4436962" y="0"/>
                    <a:pt x="4447430" y="10469"/>
                    <a:pt x="4447430" y="23382"/>
                  </a:cubicBezTo>
                  <a:lnTo>
                    <a:pt x="4447430" y="1257464"/>
                  </a:lnTo>
                  <a:cubicBezTo>
                    <a:pt x="4447430" y="1270377"/>
                    <a:pt x="4436962" y="1280846"/>
                    <a:pt x="4424048" y="1280846"/>
                  </a:cubicBezTo>
                  <a:lnTo>
                    <a:pt x="23382" y="1280846"/>
                  </a:lnTo>
                  <a:cubicBezTo>
                    <a:pt x="10469" y="1280846"/>
                    <a:pt x="0" y="1270377"/>
                    <a:pt x="0" y="1257464"/>
                  </a:cubicBezTo>
                  <a:lnTo>
                    <a:pt x="0" y="23382"/>
                  </a:lnTo>
                  <a:cubicBezTo>
                    <a:pt x="0" y="10469"/>
                    <a:pt x="10469" y="0"/>
                    <a:pt x="2338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D62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D7C5C61-5524-A994-A304-8F468034F78F}"/>
                </a:ext>
              </a:extLst>
            </p:cNvPr>
            <p:cNvSpPr txBox="1"/>
            <p:nvPr/>
          </p:nvSpPr>
          <p:spPr>
            <a:xfrm>
              <a:off x="0" y="-228600"/>
              <a:ext cx="4447430" cy="150944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863590" lvl="1" indent="-431795" algn="l">
                <a:lnSpc>
                  <a:spcPts val="7159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Noice Environment Problems</a:t>
              </a:r>
            </a:p>
            <a:p>
              <a:pPr marL="1003295" lvl="1" indent="-571500" algn="l">
                <a:lnSpc>
                  <a:spcPts val="7159"/>
                </a:lnSpc>
                <a:buFont typeface="Arial" panose="020B0604020202020204" pitchFamily="34" charset="0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Manually Question Bank Development </a:t>
              </a:r>
            </a:p>
            <a:p>
              <a:pPr marL="1003295" lvl="1" indent="-571500" algn="l">
                <a:lnSpc>
                  <a:spcPts val="7159"/>
                </a:lnSpc>
                <a:buFont typeface="Arial" panose="020B0604020202020204" pitchFamily="34" charset="0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Gotham"/>
                  <a:ea typeface="Gotham"/>
                  <a:cs typeface="Gotham"/>
                  <a:sym typeface="Gotham"/>
                </a:rPr>
                <a:t>Frontend Development </a:t>
              </a:r>
            </a:p>
            <a:p>
              <a:pPr marL="1003295" lvl="1" indent="-571500" algn="l">
                <a:lnSpc>
                  <a:spcPts val="7159"/>
                </a:lnSpc>
                <a:buFont typeface="Arial" panose="020B0604020202020204" pitchFamily="34" charset="0"/>
                <a:buChar char="•"/>
              </a:pPr>
              <a:endParaRPr lang="en-US" sz="3999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776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64092" y="415560"/>
            <a:ext cx="10527605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42815" y="-9740263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9706" y="1987933"/>
            <a:ext cx="15308223" cy="551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8"/>
              </a:lnSpc>
              <a:spcBef>
                <a:spcPct val="0"/>
              </a:spcBef>
            </a:pPr>
            <a:r>
              <a:rPr lang="en-US" sz="5205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•</a:t>
            </a:r>
            <a:r>
              <a:rPr lang="en-US" sz="5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User Authentication and Profile Management</a:t>
            </a:r>
          </a:p>
          <a:p>
            <a:pPr algn="l">
              <a:lnSpc>
                <a:spcPts val="7288"/>
              </a:lnSpc>
              <a:spcBef>
                <a:spcPct val="0"/>
              </a:spcBef>
            </a:pPr>
            <a:r>
              <a:rPr lang="en-US" sz="5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 Interview Simulation Levels</a:t>
            </a:r>
          </a:p>
          <a:p>
            <a:pPr algn="l">
              <a:lnSpc>
                <a:spcPts val="7288"/>
              </a:lnSpc>
              <a:spcBef>
                <a:spcPct val="0"/>
              </a:spcBef>
            </a:pPr>
            <a:r>
              <a:rPr lang="en-US" sz="5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 Question Generation and Feedback</a:t>
            </a:r>
          </a:p>
          <a:p>
            <a:pPr algn="l">
              <a:lnSpc>
                <a:spcPts val="7288"/>
              </a:lnSpc>
              <a:spcBef>
                <a:spcPct val="0"/>
              </a:spcBef>
            </a:pPr>
            <a:r>
              <a:rPr lang="en-US" sz="5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 Progress Tracking and Analytics</a:t>
            </a:r>
          </a:p>
          <a:p>
            <a:pPr algn="l">
              <a:lnSpc>
                <a:spcPts val="7288"/>
              </a:lnSpc>
              <a:spcBef>
                <a:spcPct val="0"/>
              </a:spcBef>
            </a:pPr>
            <a:r>
              <a:rPr lang="en-US" sz="5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Interactive 2D Avatars</a:t>
            </a:r>
          </a:p>
          <a:p>
            <a:pPr algn="l">
              <a:lnSpc>
                <a:spcPts val="7288"/>
              </a:lnSpc>
              <a:spcBef>
                <a:spcPct val="0"/>
              </a:spcBef>
            </a:pPr>
            <a:endParaRPr lang="en-US" sz="5205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7090" y="415560"/>
            <a:ext cx="1264772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Non-Functional Requirements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035267" y="2672234"/>
            <a:ext cx="9589413" cy="658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•Performance and Scalability</a:t>
            </a:r>
          </a:p>
          <a:p>
            <a:pPr algn="l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•Usability and User Experience</a:t>
            </a:r>
          </a:p>
          <a:p>
            <a:pPr algn="l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•Reliability and Availability</a:t>
            </a:r>
          </a:p>
          <a:p>
            <a:pPr algn="l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•Maintainability and Extensibility</a:t>
            </a:r>
          </a:p>
          <a:p>
            <a:pPr algn="l">
              <a:lnSpc>
                <a:spcPts val="6518"/>
              </a:lnSpc>
              <a:spcBef>
                <a:spcPct val="0"/>
              </a:spcBef>
            </a:pPr>
            <a:r>
              <a:rPr lang="en-US" sz="465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• Security and Privacy</a:t>
            </a:r>
          </a:p>
          <a:p>
            <a:pPr algn="ctr">
              <a:lnSpc>
                <a:spcPts val="6658"/>
              </a:lnSpc>
              <a:spcBef>
                <a:spcPct val="0"/>
              </a:spcBef>
            </a:pPr>
            <a:endParaRPr lang="en-US" sz="4656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ts val="6658"/>
              </a:lnSpc>
              <a:spcBef>
                <a:spcPct val="0"/>
              </a:spcBef>
            </a:pPr>
            <a:endParaRPr lang="en-US" sz="4656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ctr">
              <a:lnSpc>
                <a:spcPts val="6658"/>
              </a:lnSpc>
              <a:spcBef>
                <a:spcPct val="0"/>
              </a:spcBef>
            </a:pPr>
            <a:endParaRPr lang="en-US" sz="4656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74735" y="415560"/>
            <a:ext cx="4738529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References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96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572322" y="2100440"/>
            <a:ext cx="14214038" cy="593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[1] S. K. ,. T. T. ,. W. W. G. M. V. S. ,. W. M. K. ,. E. E. M. O. M. ,. K. S. R. M. J. S. Rajapaksha, "Guru Gedara: Smart Mathematical e-learning Platform for Grade Five Students,” INTERNATIONAL CONFERENCE ON ADVANCED RESEARCH IN COMPUTING;, 21 February 2021.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[2] T. Alsubait, B. Parsia and U. Sattler, "A similarity-based theory of controlling MCQ difficulty," 2013 Second International Conference on E-Learning and E-Technologies in Education (ICEEE), Lodz, Poland, 2013, pp. 283-288, doi: 10.1109/ICeLeTE.2013.6644389.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[3] D. R. CH and S. K. Saha, "Automatic Multiple Choice Question Generation From Text: A Survey," in IEEE Transactions on Learning Technologies, vol. 13, no. 1, pp. 14-25, 1 Jan.-March 2020, doi: 10.1109/TLT.2018.2889100.</a:t>
            </a:r>
          </a:p>
          <a:p>
            <a:pPr algn="just">
              <a:lnSpc>
                <a:spcPts val="3134"/>
              </a:lnSpc>
              <a:spcBef>
                <a:spcPct val="0"/>
              </a:spcBef>
            </a:pPr>
            <a:endParaRPr lang="en-US" sz="223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3134"/>
              </a:lnSpc>
              <a:spcBef>
                <a:spcPct val="0"/>
              </a:spcBef>
            </a:pPr>
            <a:r>
              <a:rPr lang="en-US" sz="22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[4] C. N. Hang, C. Wei Tan and P. -D. Yu, "MCQGen: A Large Language Model-Driven MCQ Generator for Personalized Learning," in IEEE Access, vol. 12, pp. 102261-102273, 2024, doi: 10.1109/ACCESS.2024.3420709.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4" name="Group 4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97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88111" y="1637046"/>
            <a:ext cx="15911778" cy="7448862"/>
          </a:xfrm>
          <a:custGeom>
            <a:avLst/>
            <a:gdLst/>
            <a:ahLst/>
            <a:cxnLst/>
            <a:rect l="l" t="t" r="r" b="b"/>
            <a:pathLst>
              <a:path w="15911778" h="7448862">
                <a:moveTo>
                  <a:pt x="0" y="0"/>
                </a:moveTo>
                <a:lnTo>
                  <a:pt x="15911778" y="0"/>
                </a:lnTo>
                <a:lnTo>
                  <a:pt x="15911778" y="7448862"/>
                </a:lnTo>
                <a:lnTo>
                  <a:pt x="0" y="7448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99" b="-1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87090" y="415560"/>
            <a:ext cx="12647720" cy="11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6471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Gantt Chart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66855" y="285969"/>
            <a:ext cx="5754291" cy="109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D6220"/>
                </a:solidFill>
                <a:latin typeface="Gotham Bold"/>
                <a:ea typeface="Gotham Bold"/>
                <a:cs typeface="Gotham Bold"/>
                <a:sym typeface="Gotham Bold"/>
              </a:rPr>
              <a:t>CHALLENGES</a:t>
            </a:r>
          </a:p>
        </p:txBody>
      </p:sp>
      <p:sp>
        <p:nvSpPr>
          <p:cNvPr id="3" name="Freeform 3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04499" y="8032749"/>
            <a:ext cx="6316143" cy="6316143"/>
            <a:chOff x="0" y="0"/>
            <a:chExt cx="8421525" cy="8421525"/>
          </a:xfrm>
        </p:grpSpPr>
        <p:grpSp>
          <p:nvGrpSpPr>
            <p:cNvPr id="5" name="Group 5"/>
            <p:cNvGrpSpPr/>
            <p:nvPr/>
          </p:nvGrpSpPr>
          <p:grpSpPr>
            <a:xfrm rot="3945801">
              <a:off x="1026494" y="1026494"/>
              <a:ext cx="6368537" cy="636853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622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4152467">
              <a:off x="1666806" y="-147414"/>
              <a:ext cx="2102871" cy="4324696"/>
            </a:xfrm>
            <a:custGeom>
              <a:avLst/>
              <a:gdLst/>
              <a:ahLst/>
              <a:cxnLst/>
              <a:rect l="l" t="t" r="r" b="b"/>
              <a:pathLst>
                <a:path w="2102871" h="4324696">
                  <a:moveTo>
                    <a:pt x="0" y="0"/>
                  </a:moveTo>
                  <a:lnTo>
                    <a:pt x="2102871" y="0"/>
                  </a:lnTo>
                  <a:lnTo>
                    <a:pt x="2102871" y="4324696"/>
                  </a:lnTo>
                  <a:lnTo>
                    <a:pt x="0" y="4324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048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86360" y="-970034"/>
            <a:ext cx="10994424" cy="109944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457783"/>
            <a:ext cx="18288000" cy="829217"/>
            <a:chOff x="0" y="0"/>
            <a:chExt cx="24384000" cy="1105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84000" cy="1105622"/>
            </a:xfrm>
            <a:custGeom>
              <a:avLst/>
              <a:gdLst/>
              <a:ahLst/>
              <a:cxnLst/>
              <a:rect l="l" t="t" r="r" b="b"/>
              <a:pathLst>
                <a:path w="24384000" h="1105622">
                  <a:moveTo>
                    <a:pt x="0" y="0"/>
                  </a:moveTo>
                  <a:lnTo>
                    <a:pt x="24384000" y="0"/>
                  </a:lnTo>
                  <a:lnTo>
                    <a:pt x="24384000" y="1105622"/>
                  </a:lnTo>
                  <a:lnTo>
                    <a:pt x="0" y="110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723075" y="191973"/>
              <a:ext cx="5660925" cy="913649"/>
            </a:xfrm>
            <a:custGeom>
              <a:avLst/>
              <a:gdLst/>
              <a:ahLst/>
              <a:cxnLst/>
              <a:rect l="l" t="t" r="r" b="b"/>
              <a:pathLst>
                <a:path w="5660925" h="913649">
                  <a:moveTo>
                    <a:pt x="0" y="0"/>
                  </a:moveTo>
                  <a:lnTo>
                    <a:pt x="5660925" y="0"/>
                  </a:lnTo>
                  <a:lnTo>
                    <a:pt x="5660925" y="913649"/>
                  </a:lnTo>
                  <a:lnTo>
                    <a:pt x="0" y="913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86465" b="-8646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3120" y="389083"/>
              <a:ext cx="2817412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3/19/2025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294890" y="389083"/>
              <a:ext cx="1752168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191919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98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4810" y="-6242434"/>
            <a:ext cx="11832970" cy="118329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471213" y="-15317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699757" y="1603057"/>
            <a:ext cx="8118151" cy="700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Data Collection Issues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Answer Analysis Type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Resource Limitations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Combining NLP Methods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Presentation Challenges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Model Training and Accuracy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 Experience and Interface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Incomplete or Missing Metadata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 Feedback Quality Issues</a:t>
            </a:r>
          </a:p>
          <a:p>
            <a:pPr marL="777232" lvl="1" indent="-388616" algn="just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Low-Quality Video Content</a:t>
            </a:r>
          </a:p>
          <a:p>
            <a:pPr algn="just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7806"/>
            <a:ext cx="22797652" cy="16426336"/>
          </a:xfrm>
          <a:custGeom>
            <a:avLst/>
            <a:gdLst/>
            <a:ahLst/>
            <a:cxnLst/>
            <a:rect l="l" t="t" r="r" b="b"/>
            <a:pathLst>
              <a:path w="22797652" h="16426336">
                <a:moveTo>
                  <a:pt x="0" y="0"/>
                </a:moveTo>
                <a:lnTo>
                  <a:pt x="22797652" y="0"/>
                </a:lnTo>
                <a:lnTo>
                  <a:pt x="22797652" y="16426335"/>
                </a:lnTo>
                <a:lnTo>
                  <a:pt x="0" y="16426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37248" b="-15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52871" y="4486172"/>
            <a:ext cx="7678655" cy="13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11153" b="1" i="1" dirty="0">
                <a:solidFill>
                  <a:srgbClr val="FFFEFE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786360" y="-495300"/>
            <a:ext cx="10994424" cy="109944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763264" y="-912893"/>
            <a:ext cx="12655463" cy="12655463"/>
          </a:xfrm>
          <a:custGeom>
            <a:avLst/>
            <a:gdLst/>
            <a:ahLst/>
            <a:cxnLst/>
            <a:rect l="l" t="t" r="r" b="b"/>
            <a:pathLst>
              <a:path w="12655463" h="12655463">
                <a:moveTo>
                  <a:pt x="0" y="0"/>
                </a:moveTo>
                <a:lnTo>
                  <a:pt x="12655463" y="0"/>
                </a:lnTo>
                <a:lnTo>
                  <a:pt x="12655463" y="12655463"/>
                </a:lnTo>
                <a:lnTo>
                  <a:pt x="0" y="1265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471213" y="0"/>
            <a:ext cx="3816787" cy="1571201"/>
          </a:xfrm>
          <a:custGeom>
            <a:avLst/>
            <a:gdLst/>
            <a:ahLst/>
            <a:cxnLst/>
            <a:rect l="l" t="t" r="r" b="b"/>
            <a:pathLst>
              <a:path w="3816787" h="1571201">
                <a:moveTo>
                  <a:pt x="0" y="0"/>
                </a:moveTo>
                <a:lnTo>
                  <a:pt x="3816787" y="0"/>
                </a:lnTo>
                <a:lnTo>
                  <a:pt x="3816787" y="1571201"/>
                </a:lnTo>
                <a:lnTo>
                  <a:pt x="0" y="157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0565" r="-793" b="-6428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91D0ED2-85CF-4664-B4E7-61F7BFED5435}"/>
</file>

<file path=customXml/itemProps2.xml><?xml version="1.0" encoding="utf-8"?>
<ds:datastoreItem xmlns:ds="http://schemas.openxmlformats.org/officeDocument/2006/customXml" ds:itemID="{AC85CACC-BDCD-425C-9A00-573EA757EA41}"/>
</file>

<file path=customXml/itemProps3.xml><?xml version="1.0" encoding="utf-8"?>
<ds:datastoreItem xmlns:ds="http://schemas.openxmlformats.org/officeDocument/2006/customXml" ds:itemID="{032051CB-2107-4D3D-B2B2-37E2AB4D33E0}"/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2860</Words>
  <Application>Microsoft Office PowerPoint</Application>
  <PresentationFormat>Custom</PresentationFormat>
  <Paragraphs>645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0" baseType="lpstr">
      <vt:lpstr>Calibri</vt:lpstr>
      <vt:lpstr>TESTING IFS</vt:lpstr>
      <vt:lpstr>Gotham Bold Italics</vt:lpstr>
      <vt:lpstr>Gotham</vt:lpstr>
      <vt:lpstr>Canva Sans Bold</vt:lpstr>
      <vt:lpstr>Gotham Bold</vt:lpstr>
      <vt:lpstr>Arial</vt:lpstr>
      <vt:lpstr>Open Sans</vt:lpstr>
      <vt:lpstr>Codec Pro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Simple Portfolio Presentation</dc:title>
  <cp:lastModifiedBy>Omesh Chamika</cp:lastModifiedBy>
  <cp:revision>4</cp:revision>
  <dcterms:created xsi:type="dcterms:W3CDTF">2006-08-16T00:00:00Z</dcterms:created>
  <dcterms:modified xsi:type="dcterms:W3CDTF">2025-03-19T04:49:54Z</dcterms:modified>
  <dc:identifier>DAGh4OsBIB0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